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88163" cy="10018713"/>
  <p:embeddedFontLst>
    <p:embeddedFont>
      <p:font typeface="Mangal" panose="02040503050203030202" pitchFamily="18" charset="0"/>
      <p:regular r:id="rId30"/>
      <p:bold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Open Sans SemiBold" panose="020B0706030804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gMRlBrmbv6I038DVE5WTSOr7Sp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4C52A1-E3E7-4A77-9B1F-969E9F0D47A3}">
  <a:tblStyle styleId="{364C52A1-E3E7-4A77-9B1F-969E9F0D47A3}" styleName="Table_0">
    <a:wholeTbl>
      <a:tcTxStyle b="off" i="off">
        <a:font>
          <a:latin typeface="Open Sans"/>
          <a:ea typeface="Open Sans"/>
          <a:cs typeface="Open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1F9"/>
          </a:solidFill>
        </a:fill>
      </a:tcStyle>
    </a:wholeTbl>
    <a:band1H>
      <a:tcTxStyle b="off" i="off"/>
      <a:tcStyle>
        <a:tcBdr/>
        <a:fill>
          <a:solidFill>
            <a:srgbClr val="D3E2F3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3E2F3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s-CZ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5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52:notes"/>
          <p:cNvSpPr txBox="1">
            <a:spLocks noGrp="1"/>
          </p:cNvSpPr>
          <p:nvPr>
            <p:ph type="sldNum" idx="12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1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df4daba632_0_7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530" cy="394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g2df4daba63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0:notes"/>
          <p:cNvSpPr txBox="1">
            <a:spLocks noGrp="1"/>
          </p:cNvSpPr>
          <p:nvPr>
            <p:ph type="sldNum" idx="12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>
  <p:cSld name="Úvodní sníme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5"/>
          <p:cNvSpPr txBox="1">
            <a:spLocks noGrp="1"/>
          </p:cNvSpPr>
          <p:nvPr>
            <p:ph type="ctrTitle"/>
          </p:nvPr>
        </p:nvSpPr>
        <p:spPr>
          <a:xfrm>
            <a:off x="762000" y="687216"/>
            <a:ext cx="4710545" cy="344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Open Sans SemiBold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6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 Semi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 Semi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0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 NEURTÁLNÍ">
  <p:cSld name="Nadpis a obsah NEURTÁLNÍ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adpis a obsah FINEMO+RENTA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 SemiBold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 1FRH">
  <p:cSld name="Nadpis a obsah 1FRH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 SemiBold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elovy slide / Kapitola">
  <p:cSld name="Predelovy slide / Kapitol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8200" y="2256503"/>
            <a:ext cx="8276303" cy="37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ledni slide">
  <p:cSld name="Posledni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0"/>
          <p:cNvSpPr txBox="1">
            <a:spLocks noGrp="1"/>
          </p:cNvSpPr>
          <p:nvPr>
            <p:ph type="title"/>
          </p:nvPr>
        </p:nvSpPr>
        <p:spPr>
          <a:xfrm>
            <a:off x="838200" y="4151672"/>
            <a:ext cx="4463845" cy="208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/>
          <p:nvPr/>
        </p:nvSpPr>
        <p:spPr>
          <a:xfrm>
            <a:off x="6988278" y="3148782"/>
            <a:ext cx="4080387" cy="208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cs-CZ" sz="2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finemo.cz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cs-CZ" sz="2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rentaznemovitosti.cz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SemiBold"/>
              <a:buNone/>
            </a:pPr>
            <a:r>
              <a:rPr lang="cs-CZ" sz="2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fondreverznichhypotek.cz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 FINEMO">
  <p:cSld name="Nadpis a obsah FINEM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 SemiBold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pen Sans Semi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3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 SemiBold"/>
              <a:buNone/>
              <a:defRPr sz="4400" b="0" i="0" u="none" strike="noStrike" cap="none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_aBZvr57Hc&amp;t=7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s://www.youtube.com/watch?v=Cv2EZ3B63ps&amp;t=10s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reverznichhypotek.cz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dreverznichhypotek.cz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0mx2LJFR1Y" TargetMode="External"/><Relationship Id="rId3" Type="http://schemas.openxmlformats.org/officeDocument/2006/relationships/hyperlink" Target="https://www.youtube.com/watch?v=huwsnrh7c0Q&amp;t=16s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results?sp=mAEB&amp;search_query=renta+z+nemovitosti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hyperlink" Target="https://www.youtube.com/watch?v=C28mWtguIkU" TargetMode="External"/><Relationship Id="rId4" Type="http://schemas.openxmlformats.org/officeDocument/2006/relationships/hyperlink" Target="https://www.youtube.com/watch?v=m_aBZvr57Hc&amp;t=7s" TargetMode="External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mailto:rokosky@finemo.cz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hyperlink" Target="https://www.linkedin.com/in/marek-rokosky-97922b37?authType=NAME_SEARCH&amp;authToken=MRsX&amp;locale=en_US&amp;trk=tyah&amp;trkInfo=clickedVertical:mynetwork,clickedEntityId:128956845,authType:NAME_SEARCH,idx:1-1-1,tarId:1464788812772,tas:marek%20rokosk%C3%BD" TargetMode="External"/><Relationship Id="rId4" Type="http://schemas.openxmlformats.org/officeDocument/2006/relationships/image" Target="../media/image27.png"/><Relationship Id="rId9" Type="http://schemas.openxmlformats.org/officeDocument/2006/relationships/hyperlink" Target="mailto:vranek@finemo.cz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dyainvest.cz/nase-fondy/1-fond-reverznich-hypotek-sicav-a-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ctrTitle"/>
          </p:nvPr>
        </p:nvSpPr>
        <p:spPr>
          <a:xfrm>
            <a:off x="762000" y="687216"/>
            <a:ext cx="4710545" cy="344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Open Sans SemiBold"/>
              <a:buNone/>
            </a:pPr>
            <a:r>
              <a:rPr lang="cs-CZ"/>
              <a:t>Představení a podmínky spolupráce v roce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9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</a:pPr>
            <a:r>
              <a:rPr lang="cs-CZ" sz="4000" b="1"/>
              <a:t>FINEMO.CZ </a:t>
            </a:r>
            <a:r>
              <a:rPr lang="cs-CZ" sz="4000" b="1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cs-CZ" sz="4000" b="1"/>
              <a:t> poskytnuté a přijaté úvěry</a:t>
            </a:r>
            <a:endParaRPr sz="4000"/>
          </a:p>
        </p:txBody>
      </p:sp>
      <p:sp>
        <p:nvSpPr>
          <p:cNvPr id="150" name="Google Shape;150;p13"/>
          <p:cNvSpPr txBox="1">
            <a:spLocks noGrp="1"/>
          </p:cNvSpPr>
          <p:nvPr>
            <p:ph type="body" idx="1"/>
          </p:nvPr>
        </p:nvSpPr>
        <p:spPr>
          <a:xfrm>
            <a:off x="759823" y="1212431"/>
            <a:ext cx="8706300" cy="50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2864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571" b="1"/>
              <a:t>Úvěry (k 31.12. 2024)</a:t>
            </a:r>
            <a:endParaRPr sz="3071">
              <a:highlight>
                <a:srgbClr val="ED7D31"/>
              </a:highlight>
            </a:endParaRPr>
          </a:p>
          <a:p>
            <a:pPr marL="685800" lvl="1" indent="-22879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550">
                <a:highlight>
                  <a:schemeClr val="lt1"/>
                </a:highlight>
              </a:rPr>
              <a:t>Počet aktivních smluv celkem			   </a:t>
            </a:r>
            <a:r>
              <a:rPr lang="cs-CZ" sz="2550" b="1">
                <a:highlight>
                  <a:schemeClr val="lt1"/>
                </a:highlight>
              </a:rPr>
              <a:t>495</a:t>
            </a:r>
            <a:endParaRPr sz="2550">
              <a:highlight>
                <a:schemeClr val="lt1"/>
              </a:highlight>
            </a:endParaRPr>
          </a:p>
          <a:p>
            <a:pPr marL="685800" lvl="1" indent="-22879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550">
                <a:highlight>
                  <a:schemeClr val="lt1"/>
                </a:highlight>
              </a:rPr>
              <a:t>Celková výše aktivních úvěrů			   </a:t>
            </a:r>
            <a:r>
              <a:rPr lang="cs-CZ" sz="2550" b="1">
                <a:highlight>
                  <a:schemeClr val="lt1"/>
                </a:highlight>
              </a:rPr>
              <a:t>cca 597 mil. Kč</a:t>
            </a:r>
            <a:endParaRPr sz="2550">
              <a:highlight>
                <a:schemeClr val="lt1"/>
              </a:highlight>
            </a:endParaRPr>
          </a:p>
          <a:p>
            <a:pPr marL="685800" lvl="1" indent="-22879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550">
                <a:highlight>
                  <a:schemeClr val="lt1"/>
                </a:highlight>
              </a:rPr>
              <a:t>Celková hodnota zastavených nemovitostí		   </a:t>
            </a:r>
            <a:r>
              <a:rPr lang="cs-CZ" sz="2550" b="1">
                <a:highlight>
                  <a:schemeClr val="lt1"/>
                </a:highlight>
              </a:rPr>
              <a:t>cca 1,873 mld. Kč</a:t>
            </a:r>
            <a:endParaRPr sz="2550">
              <a:highlight>
                <a:schemeClr val="lt1"/>
              </a:highlight>
            </a:endParaRPr>
          </a:p>
          <a:p>
            <a:pPr marL="685800" lvl="1" indent="-22879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550">
                <a:highlight>
                  <a:schemeClr val="lt1"/>
                </a:highlight>
              </a:rPr>
              <a:t>Průměrné LTV (k ceně nemovitosti v době poskytnutí)</a:t>
            </a:r>
            <a:r>
              <a:rPr lang="cs-CZ" sz="2550" b="1">
                <a:highlight>
                  <a:schemeClr val="lt1"/>
                </a:highlight>
              </a:rPr>
              <a:t>	   cca 31,9 %</a:t>
            </a:r>
            <a:endParaRPr sz="2550">
              <a:highlight>
                <a:schemeClr val="lt1"/>
              </a:highlight>
            </a:endParaRPr>
          </a:p>
          <a:p>
            <a:pPr marL="685800" lvl="1" indent="-22879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550">
                <a:highlight>
                  <a:schemeClr val="lt1"/>
                </a:highlight>
              </a:rPr>
              <a:t>Výše zápůjční úrokové sazby pro seniory k 1.1.2025	   </a:t>
            </a:r>
            <a:r>
              <a:rPr lang="cs-CZ" sz="2550" b="1">
                <a:highlight>
                  <a:schemeClr val="lt1"/>
                </a:highlight>
              </a:rPr>
              <a:t>10,9 % p.a. </a:t>
            </a:r>
            <a:endParaRPr sz="2550" b="1">
              <a:highlight>
                <a:schemeClr val="lt1"/>
              </a:highlight>
            </a:endParaRPr>
          </a:p>
          <a:p>
            <a:pPr marL="68580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ct val="111800"/>
              <a:buNone/>
            </a:pPr>
            <a:endParaRPr sz="2300" b="1"/>
          </a:p>
          <a:p>
            <a:pPr marL="228600" lvl="0" indent="-228631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585" b="1"/>
              <a:t>Externí zdroje (k 31.12.2024)</a:t>
            </a:r>
            <a:endParaRPr sz="2585"/>
          </a:p>
          <a:p>
            <a:pPr marL="685800" lvl="1" indent="-22879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550" b="1"/>
              <a:t>Kvalifikovaní investoři</a:t>
            </a:r>
            <a:r>
              <a:rPr lang="cs-CZ" sz="2550"/>
              <a:t>				</a:t>
            </a:r>
            <a:r>
              <a:rPr lang="cs-CZ" sz="2550">
                <a:solidFill>
                  <a:srgbClr val="FF0000"/>
                </a:solidFill>
              </a:rPr>
              <a:t>    </a:t>
            </a:r>
            <a:r>
              <a:rPr lang="cs-CZ" sz="2550" b="1">
                <a:highlight>
                  <a:schemeClr val="lt1"/>
                </a:highlight>
              </a:rPr>
              <a:t>cca 248 mil.</a:t>
            </a:r>
            <a:endParaRPr sz="2550">
              <a:highlight>
                <a:schemeClr val="lt1"/>
              </a:highlight>
            </a:endParaRPr>
          </a:p>
          <a:p>
            <a:pPr marL="685800" lvl="1" indent="-22879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550" b="1">
                <a:highlight>
                  <a:schemeClr val="lt1"/>
                </a:highlight>
              </a:rPr>
              <a:t>J&amp;T banka </a:t>
            </a:r>
            <a:r>
              <a:rPr lang="cs-CZ" sz="2550">
                <a:highlight>
                  <a:schemeClr val="lt1"/>
                </a:highlight>
              </a:rPr>
              <a:t>zajištěný úvěr – rámec, není zcela vyčerpán   </a:t>
            </a:r>
            <a:r>
              <a:rPr lang="cs-CZ" sz="2550" b="1">
                <a:highlight>
                  <a:schemeClr val="lt1"/>
                </a:highlight>
              </a:rPr>
              <a:t>360 mil.</a:t>
            </a:r>
            <a:endParaRPr sz="2550">
              <a:highlight>
                <a:schemeClr val="lt1"/>
              </a:highlight>
            </a:endParaRPr>
          </a:p>
          <a:p>
            <a:pPr marL="685800" lvl="1" indent="-22879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550" b="1">
                <a:highlight>
                  <a:schemeClr val="lt1"/>
                </a:highlight>
              </a:rPr>
              <a:t>1. fond reverzních hypoték SICAV </a:t>
            </a:r>
            <a:r>
              <a:rPr lang="cs-CZ" sz="2550">
                <a:highlight>
                  <a:schemeClr val="lt1"/>
                </a:highlight>
              </a:rPr>
              <a:t>zajištěný úvěr</a:t>
            </a:r>
            <a:r>
              <a:rPr lang="cs-CZ" sz="2550" b="1">
                <a:highlight>
                  <a:schemeClr val="lt1"/>
                </a:highlight>
              </a:rPr>
              <a:t>	    cca 196 mil</a:t>
            </a:r>
            <a:endParaRPr sz="2550">
              <a:highlight>
                <a:schemeClr val="lt1"/>
              </a:highlight>
            </a:endParaRPr>
          </a:p>
          <a:p>
            <a:pPr marL="228600" lvl="0" indent="-9080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  <p:pic>
        <p:nvPicPr>
          <p:cNvPr id="152" name="Google Shape;152;p13" descr="Snímek obrazovky 2020-09-28 v 14.44.4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165" y="1536379"/>
            <a:ext cx="2483829" cy="1023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3" descr="Snímek obrazovky 2020-09-28 v 14.45.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079" y="3285753"/>
            <a:ext cx="2722753" cy="241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09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 SemiBold"/>
              <a:buNone/>
            </a:pPr>
            <a:r>
              <a:rPr lang="cs-CZ" sz="4000"/>
              <a:t>Úvěry poskytovány v souladu s etikou</a:t>
            </a:r>
            <a:endParaRPr/>
          </a:p>
        </p:txBody>
      </p:sp>
      <p:sp>
        <p:nvSpPr>
          <p:cNvPr id="160" name="Google Shape;160;p52"/>
          <p:cNvSpPr txBox="1">
            <a:spLocks noGrp="1"/>
          </p:cNvSpPr>
          <p:nvPr>
            <p:ph type="body" idx="1"/>
          </p:nvPr>
        </p:nvSpPr>
        <p:spPr>
          <a:xfrm>
            <a:off x="751573" y="1106905"/>
            <a:ext cx="10515600" cy="449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cs-CZ" sz="1800" b="0" i="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Vysoká spokojenost našich klientů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cs-CZ" sz="1800" b="1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Doposud žádná relevantní reklamace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cs-CZ" sz="18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Máme 2 zkušené obchodnice, se kterými máme nastaveny komunikační pravidla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cs-CZ" sz="1800" b="1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Neprodáváme masivně přes poradenské sítě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cs-CZ" sz="18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Máme nastaven „etický marketing“, neobvoláváme klienty, </a:t>
            </a:r>
            <a:r>
              <a:rPr lang="cs-CZ" sz="1800" b="1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klient nás kontaktuje první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cs-CZ" sz="18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Na konci procesu telefonicky ověřujeme, zda bylo klientovi vše obchodnicí vysvětleno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cs-CZ" sz="18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Veškerá komunikace archivována v interním CRM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</a:pPr>
            <a:r>
              <a:rPr lang="cs-CZ" sz="1800" b="1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Nenásilně propagujeme příběhy klientů přes webové stránky, FCB, Youtube</a:t>
            </a:r>
            <a:endParaRPr sz="1800" b="1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2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  <p:pic>
        <p:nvPicPr>
          <p:cNvPr id="162" name="Google Shape;162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4995" y="4884256"/>
            <a:ext cx="2552411" cy="126578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2"/>
          <p:cNvSpPr txBox="1"/>
          <p:nvPr/>
        </p:nvSpPr>
        <p:spPr>
          <a:xfrm>
            <a:off x="256318" y="5064621"/>
            <a:ext cx="4184882" cy="774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300"/>
              <a:buFont typeface="Noto Sans Symbols"/>
              <a:buNone/>
            </a:pPr>
            <a:r>
              <a:rPr lang="cs-CZ" sz="1800" b="1" i="0" u="sng" strike="noStrike" cap="none" dirty="0">
                <a:solidFill>
                  <a:srgbClr val="E9946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Rozhovor s obchodnicí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300"/>
              <a:buFont typeface="Noto Sans Symbols"/>
              <a:buNone/>
            </a:pPr>
            <a:r>
              <a:rPr lang="cs-CZ" sz="1800" b="1" i="0" u="sng" strike="noStrike" cap="none" dirty="0">
                <a:solidFill>
                  <a:srgbClr val="E9946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Ing. Karin </a:t>
            </a:r>
            <a:r>
              <a:rPr lang="cs-CZ" sz="1800" b="1" i="0" u="sng" strike="noStrike" cap="none" dirty="0" err="1">
                <a:solidFill>
                  <a:srgbClr val="E9946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Gyűreovou</a:t>
            </a:r>
            <a:endParaRPr sz="1800" b="1" i="0" u="none" strike="noStrike" cap="none" dirty="0">
              <a:solidFill>
                <a:srgbClr val="E9946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52"/>
          <p:cNvSpPr txBox="1"/>
          <p:nvPr/>
        </p:nvSpPr>
        <p:spPr>
          <a:xfrm>
            <a:off x="5812221" y="5220113"/>
            <a:ext cx="3324637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09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300"/>
              <a:buFont typeface="Noto Sans Symbols"/>
              <a:buNone/>
            </a:pPr>
            <a:r>
              <a:rPr lang="cs-CZ" sz="1800" b="1" i="0" u="sng" strike="noStrike" cap="none">
                <a:solidFill>
                  <a:srgbClr val="E9946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Rozhovor s naším klientem</a:t>
            </a:r>
            <a:endParaRPr sz="1800" b="1" i="0" u="none" strike="noStrike" cap="none">
              <a:solidFill>
                <a:srgbClr val="E9946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5" name="Google Shape;165;p5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1673" y="4884256"/>
            <a:ext cx="2228144" cy="1253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1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  <p:pic>
        <p:nvPicPr>
          <p:cNvPr id="171" name="Google Shape;171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067" y="1219333"/>
            <a:ext cx="9096307" cy="485617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1"/>
          <p:cNvSpPr txBox="1">
            <a:spLocks noGrp="1"/>
          </p:cNvSpPr>
          <p:nvPr>
            <p:ph type="title"/>
          </p:nvPr>
        </p:nvSpPr>
        <p:spPr>
          <a:xfrm>
            <a:off x="632033" y="186350"/>
            <a:ext cx="10737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br>
              <a:rPr lang="cs-CZ" sz="4400" b="1">
                <a:latin typeface="Arial"/>
                <a:ea typeface="Arial"/>
                <a:cs typeface="Arial"/>
                <a:sym typeface="Arial"/>
              </a:rPr>
            </a:br>
            <a:r>
              <a:rPr lang="cs-CZ" sz="4400" b="1"/>
              <a:t>Naši klienti</a:t>
            </a:r>
            <a:br>
              <a:rPr lang="cs-CZ" sz="4400" b="1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ADE4"/>
              </a:buClr>
              <a:buSzPct val="100000"/>
              <a:buFont typeface="Open Sans SemiBold"/>
              <a:buNone/>
            </a:pPr>
            <a:br>
              <a:rPr lang="cs-CZ" sz="4400" b="1">
                <a:solidFill>
                  <a:srgbClr val="29ADE4"/>
                </a:solidFill>
              </a:rPr>
            </a:br>
            <a:br>
              <a:rPr lang="cs-CZ" sz="4400" b="1">
                <a:solidFill>
                  <a:srgbClr val="29ADE4"/>
                </a:solidFill>
              </a:rPr>
            </a:br>
            <a:r>
              <a:rPr lang="cs-CZ" sz="4400"/>
              <a:t>Renta z nemovitosti </a:t>
            </a:r>
            <a:r>
              <a:rPr lang="cs-CZ" sz="44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cs-CZ" sz="4400"/>
              <a:t> využití v ČR a zahraničí</a:t>
            </a:r>
            <a:br>
              <a:rPr lang="cs-CZ" sz="4400" b="1">
                <a:solidFill>
                  <a:srgbClr val="29ADE4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400" b="1">
                <a:solidFill>
                  <a:srgbClr val="29ADE4"/>
                </a:solidFill>
              </a:rPr>
            </a:br>
            <a:endParaRPr/>
          </a:p>
        </p:txBody>
      </p:sp>
      <p:sp>
        <p:nvSpPr>
          <p:cNvPr id="178" name="Google Shape;17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5839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None/>
            </a:pPr>
            <a:r>
              <a:rPr lang="cs-CZ" sz="1800" b="1"/>
              <a:t>V zahraničí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Nejdříve k pokrytí zvýšení životních nákladů ve stáří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K užívání si života, přestože se snižuje majetek pro dědice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Poté k řešení finančních problémů / dluhů a to jak seniorů tak jejich dětí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1">
                <a:solidFill>
                  <a:srgbClr val="E86025"/>
                </a:solidFill>
              </a:rPr>
              <a:t>Nový trend  </a:t>
            </a:r>
            <a:r>
              <a:rPr lang="cs-CZ" sz="1800"/>
              <a:t>- předčasné vyřešení dědictví, peníze darovány za života konkrétním dědicům</a:t>
            </a:r>
            <a:endParaRPr/>
          </a:p>
          <a:p>
            <a:pPr marL="228600" lvl="0" indent="-50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79" name="Google Shape;179;p14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  <p:sp>
        <p:nvSpPr>
          <p:cNvPr id="180" name="Google Shape;180;p14"/>
          <p:cNvSpPr txBox="1"/>
          <p:nvPr/>
        </p:nvSpPr>
        <p:spPr>
          <a:xfrm>
            <a:off x="6191794" y="1690688"/>
            <a:ext cx="61146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 České republice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Důstojnější život (lepší jídlo, pití…)	   23,2 %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Užívání života (dovolené…) 		   23,6 %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Zvelebení bydlení 		        	   20,7 %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Splacení dluhu			                   18,8 %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Zdravotní péče			                      4,8 %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Podpora dětí/vnoučat 		                      2,9 %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Předčasné vyřešení dědictví 		      2,9 %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Jinak				                      3,1 %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2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</a:pPr>
            <a:r>
              <a:rPr lang="cs-CZ" sz="4000" b="1"/>
              <a:t>FINEMO.CZ – od založení po vznik fondu</a:t>
            </a:r>
            <a:endParaRPr sz="4000"/>
          </a:p>
        </p:txBody>
      </p:sp>
      <p:sp>
        <p:nvSpPr>
          <p:cNvPr id="186" name="Google Shape;186;p12"/>
          <p:cNvSpPr txBox="1">
            <a:spLocks noGrp="1"/>
          </p:cNvSpPr>
          <p:nvPr>
            <p:ph type="body" idx="1"/>
          </p:nvPr>
        </p:nvSpPr>
        <p:spPr>
          <a:xfrm>
            <a:off x="838200" y="137083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3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900"/>
              <a:t>V dubnu 2015 založena společnost FINEMO Holding s.r.o.</a:t>
            </a:r>
            <a:endParaRPr sz="1900"/>
          </a:p>
          <a:p>
            <a:pPr marL="685800" lvl="1" indent="-228724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900"/>
              <a:t>Zakladatelé Ing. Marek Rokoský MBA a Ing. Jiří Vránek</a:t>
            </a:r>
            <a:endParaRPr sz="1900"/>
          </a:p>
          <a:p>
            <a:pPr marL="685800" lvl="1" indent="-228724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900"/>
              <a:t> dceřiná společnost </a:t>
            </a:r>
            <a:r>
              <a:rPr lang="cs-CZ" sz="1900" b="1"/>
              <a:t>FINEMO.CZ SE</a:t>
            </a:r>
            <a:endParaRPr sz="1900"/>
          </a:p>
          <a:p>
            <a:pPr marL="685800" lvl="1" indent="-228724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900" b="1"/>
              <a:t>Obchodní označení Renta z nemovitosti od FINEMO.CZ</a:t>
            </a:r>
            <a:endParaRPr sz="1900"/>
          </a:p>
          <a:p>
            <a:pPr marL="228600" lvl="0" indent="-22863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900"/>
              <a:t>Vstup strategického partnera JHF Assets s.r.o. v roce 2018 </a:t>
            </a:r>
            <a:endParaRPr sz="1900"/>
          </a:p>
          <a:p>
            <a:pPr marL="228600" lvl="0" indent="-22863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900" b="1"/>
              <a:t>26.4.2018 licence k poskytování spotřebitelského úvěru</a:t>
            </a:r>
            <a:endParaRPr sz="1900"/>
          </a:p>
          <a:p>
            <a:pPr marL="685800" lvl="1" indent="-228724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900" b="1"/>
              <a:t>První a jako jediní v ČR </a:t>
            </a:r>
            <a:r>
              <a:rPr lang="cs-CZ" sz="1900"/>
              <a:t>=&gt; FINEMO.CZ poskytuje reverzní hypotéky</a:t>
            </a:r>
            <a:endParaRPr sz="1900"/>
          </a:p>
          <a:p>
            <a:pPr marL="457200" lvl="1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E86025"/>
              </a:buClr>
              <a:buSzPct val="100000"/>
              <a:buNone/>
            </a:pPr>
            <a:r>
              <a:rPr lang="cs-CZ" sz="1900" b="1"/>
              <a:t>     výhradně  a  v souladu se zákonem o spotřebitelském úvěru </a:t>
            </a:r>
            <a:endParaRPr sz="1900"/>
          </a:p>
          <a:p>
            <a:pPr marL="228600" lvl="0" indent="-22863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900" b="1"/>
              <a:t>25.8.2020  vzniká  1.fond reverzních hypoték SICAV, a.s. </a:t>
            </a:r>
            <a:endParaRPr sz="1900"/>
          </a:p>
          <a:p>
            <a:pPr marL="228600" lvl="0" indent="-6413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87" name="Google Shape;187;p12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fld id="{00000000-1234-1234-1234-123412341234}" type="slidenum">
              <a:rPr lang="cs-CZ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fld>
            <a:endParaRPr sz="18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9507" y="1989546"/>
            <a:ext cx="26479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9507" y="3022396"/>
            <a:ext cx="32289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6465" y="3917958"/>
            <a:ext cx="2175057" cy="1745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330927" y="1985555"/>
            <a:ext cx="6357256" cy="408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ADE4"/>
              </a:buClr>
              <a:buSzPts val="4400"/>
              <a:buFont typeface="Arial"/>
              <a:buNone/>
            </a:pPr>
            <a:r>
              <a:rPr lang="cs-CZ" sz="4400" b="1">
                <a:solidFill>
                  <a:srgbClr val="29ADE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800" b="1">
                <a:solidFill>
                  <a:srgbClr val="29ADE4"/>
                </a:solidFill>
              </a:rPr>
              <a:t>1. fond reverzních  </a:t>
            </a:r>
            <a:br>
              <a:rPr lang="cs-CZ" sz="4800" b="1">
                <a:solidFill>
                  <a:srgbClr val="29ADE4"/>
                </a:solidFill>
              </a:rPr>
            </a:br>
            <a:r>
              <a:rPr lang="cs-CZ" sz="4800" b="1">
                <a:solidFill>
                  <a:srgbClr val="29ADE4"/>
                </a:solidFill>
              </a:rPr>
              <a:t> hypoték SICAV, a.s</a:t>
            </a:r>
            <a:endParaRPr sz="4800" b="1">
              <a:solidFill>
                <a:srgbClr val="29ADE4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135425" y="222100"/>
            <a:ext cx="11294700" cy="1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ADE4"/>
              </a:buClr>
              <a:buSzPct val="100000"/>
              <a:buFont typeface="Open Sans SemiBold"/>
              <a:buNone/>
            </a:pPr>
            <a:r>
              <a:rPr lang="cs-CZ" sz="4400" b="1">
                <a:solidFill>
                  <a:srgbClr val="29ADE4"/>
                </a:solidFill>
              </a:rPr>
              <a:t> </a:t>
            </a:r>
            <a:br>
              <a:rPr lang="cs-CZ" sz="4400" b="1">
                <a:solidFill>
                  <a:srgbClr val="29ADE4"/>
                </a:solidFill>
              </a:rPr>
            </a:br>
            <a:r>
              <a:rPr lang="cs-CZ" sz="4400" b="1">
                <a:solidFill>
                  <a:srgbClr val="29ADE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cs-CZ" sz="4400" b="1">
                <a:solidFill>
                  <a:srgbClr val="29ADE4"/>
                </a:solidFill>
              </a:rPr>
            </a:br>
            <a:r>
              <a:rPr lang="cs-CZ" sz="4400" b="1"/>
              <a:t>1. fond reverzních hypoték SICAV, a.s. - úvod</a:t>
            </a:r>
            <a:br>
              <a:rPr lang="cs-CZ" sz="4400" b="1">
                <a:solidFill>
                  <a:srgbClr val="29ADE4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400" b="1">
                <a:solidFill>
                  <a:srgbClr val="29ADE4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1"/>
          </p:nvPr>
        </p:nvSpPr>
        <p:spPr>
          <a:xfrm>
            <a:off x="513800" y="1294675"/>
            <a:ext cx="11543700" cy="50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228600" lvl="0" indent="-22863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5500"/>
              <a:t>Fond založen za účelem </a:t>
            </a:r>
            <a:r>
              <a:rPr lang="cs-CZ" sz="5500" b="1"/>
              <a:t>zhodnocování prostředků investorů prostřednictvím úvěrů </a:t>
            </a:r>
            <a:r>
              <a:rPr lang="cs-CZ" sz="5500"/>
              <a:t>zajištěných portfoliem reverzních hypoték společnosti FINEMO.CZ</a:t>
            </a:r>
            <a:endParaRPr sz="5500"/>
          </a:p>
          <a:p>
            <a:pPr marL="685800" lvl="1" indent="-241138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5500" b="1"/>
              <a:t>Cílem fondu je dosahovat dlouhodobého, stabilního výnosu 3 % nad inflací bez ohledu na vývoj na finančních trzích či trhu s nemovitostmi</a:t>
            </a:r>
            <a:endParaRPr sz="5500"/>
          </a:p>
          <a:p>
            <a:pPr marL="685800" lvl="1" indent="-241138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5500" b="1"/>
              <a:t>Úvěrové tranše poskytnuté z fondu zajištěny zástavními právy k portfoliu pohledávek z reverzních hypoték </a:t>
            </a:r>
            <a:endParaRPr sz="5500" b="1"/>
          </a:p>
          <a:p>
            <a:pPr marL="685800" lvl="1" indent="-241138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5500" b="1"/>
              <a:t>Výnos fondu generován úrokovým výnosem ze zajištěných úvěrů do společnosti FINEMO.CZ</a:t>
            </a:r>
            <a:endParaRPr sz="5500"/>
          </a:p>
          <a:p>
            <a:pPr marL="228600" lvl="0" indent="-228631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5500"/>
              <a:t>Obhospodařovatel i administrátor </a:t>
            </a:r>
            <a:r>
              <a:rPr lang="cs-CZ" sz="5500" b="1"/>
              <a:t>CODYA investiční společnost, a.s.</a:t>
            </a:r>
            <a:endParaRPr sz="5500"/>
          </a:p>
          <a:p>
            <a:pPr marL="228600" lvl="0" indent="-228631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5500"/>
              <a:t>Depozitář </a:t>
            </a:r>
            <a:r>
              <a:rPr lang="cs-CZ" sz="5500" b="1"/>
              <a:t>ČSOB banka</a:t>
            </a:r>
            <a:endParaRPr sz="5500"/>
          </a:p>
          <a:p>
            <a:pPr marL="228600" lvl="0" indent="-228631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5500"/>
              <a:t>Vlastní kapitál fondu při spuštění </a:t>
            </a:r>
            <a:r>
              <a:rPr lang="cs-CZ" sz="5500" b="1"/>
              <a:t>– 20.000.000 Kč ve výkonnostních investičních akciích</a:t>
            </a:r>
            <a:endParaRPr sz="5500"/>
          </a:p>
          <a:p>
            <a:pPr marL="228600" lvl="0" indent="-17081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1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cs-CZ" sz="4511" b="1"/>
              <a:t>Investiční přístup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"/>
          </p:nvPr>
        </p:nvSpPr>
        <p:spPr>
          <a:xfrm>
            <a:off x="786225" y="1205180"/>
            <a:ext cx="7081500" cy="5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1" dirty="0"/>
              <a:t>Reverzní hypotéka jako ojedinělá investice v ČR! </a:t>
            </a:r>
            <a:endParaRPr sz="1800" dirty="0"/>
          </a:p>
          <a:p>
            <a:pPr marL="685800" lvl="1" indent="-230346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dirty="0"/>
              <a:t>V zahraničí velmi oblíbený produkt, v ČR se trh tvoří</a:t>
            </a:r>
            <a:endParaRPr dirty="0"/>
          </a:p>
          <a:p>
            <a:pPr marL="228600" lvl="0" indent="-228361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1" dirty="0"/>
              <a:t>Likvidita prémiových investičních akcií 3 měsíce výstupního poplatku! </a:t>
            </a:r>
            <a:endParaRPr sz="1800" b="1" dirty="0"/>
          </a:p>
          <a:p>
            <a:pPr marL="228600" lvl="0" indent="-228361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dirty="0"/>
              <a:t>Průměrné LTV  financovaných úvěrů do 50 % </a:t>
            </a:r>
            <a:endParaRPr sz="1800" dirty="0"/>
          </a:p>
          <a:p>
            <a:pPr marL="228600" lvl="0" indent="-228361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1" dirty="0"/>
              <a:t>Nulové výstupní poplatky u prémiových investičních akcií (PRIA)</a:t>
            </a:r>
            <a:endParaRPr dirty="0"/>
          </a:p>
          <a:p>
            <a:pPr marL="228600" lvl="0" indent="-228361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1" dirty="0"/>
              <a:t>Výnos v pásmu 6,5 – 6,8 % </a:t>
            </a:r>
            <a:r>
              <a:rPr lang="cs-CZ" sz="1800" b="1" dirty="0" err="1"/>
              <a:t>p.a</a:t>
            </a:r>
            <a:r>
              <a:rPr lang="cs-CZ" sz="1800" b="1" dirty="0"/>
              <a:t>. pro rok 2025</a:t>
            </a:r>
            <a:endParaRPr dirty="0"/>
          </a:p>
        </p:txBody>
      </p:sp>
      <p:sp>
        <p:nvSpPr>
          <p:cNvPr id="209" name="Google Shape;209;p17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  <p:pic>
        <p:nvPicPr>
          <p:cNvPr id="210" name="Google Shape;2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4675" y="770076"/>
            <a:ext cx="4372700" cy="467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>
            <a:spLocks noGrp="1"/>
          </p:cNvSpPr>
          <p:nvPr>
            <p:ph type="title"/>
          </p:nvPr>
        </p:nvSpPr>
        <p:spPr>
          <a:xfrm>
            <a:off x="557349" y="365125"/>
            <a:ext cx="10796451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br>
              <a:rPr lang="cs-CZ" sz="4400" b="1">
                <a:latin typeface="Arial"/>
                <a:ea typeface="Arial"/>
                <a:cs typeface="Arial"/>
                <a:sym typeface="Arial"/>
              </a:rPr>
            </a:br>
            <a:r>
              <a:rPr lang="cs-CZ" sz="4400"/>
              <a:t>Podmínky pro 2025</a:t>
            </a:r>
            <a:br>
              <a:rPr lang="cs-CZ" sz="4400" b="1">
                <a:solidFill>
                  <a:srgbClr val="29ADE4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body" idx="1"/>
          </p:nvPr>
        </p:nvSpPr>
        <p:spPr>
          <a:xfrm>
            <a:off x="899160" y="1253331"/>
            <a:ext cx="55887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900"/>
              <a:buFont typeface="Noto Sans Symbols"/>
              <a:buChar char="▪"/>
            </a:pPr>
            <a:r>
              <a:rPr lang="cs-CZ" sz="1800" b="1"/>
              <a:t>Minimální výnos na úrovni 6,5 – 6,8 % p.a. a to pro obě třídy investičních akcií!</a:t>
            </a:r>
            <a:endParaRPr sz="1800"/>
          </a:p>
          <a:p>
            <a:pPr marL="685800" lvl="1" indent="-22225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Garance je formou redistribuce fondového kapitálu od držitelů výkonnostních investičních akcií fondu (VIA) ve prospěch držitelů prioritních investičních akcií fondu (PIA), a to až do výše fondového kapitálu VIA. </a:t>
            </a:r>
            <a:endParaRPr sz="1800"/>
          </a:p>
          <a:p>
            <a:pPr marL="228600" lvl="0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900"/>
              <a:buFont typeface="Noto Sans Symbols"/>
              <a:buChar char="▪"/>
            </a:pPr>
            <a:r>
              <a:rPr lang="cs-CZ" sz="1800" b="1"/>
              <a:t>Max. výnos omezen shora na 6,8 % p.a. </a:t>
            </a:r>
            <a:endParaRPr sz="1800" b="1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900"/>
              <a:buFont typeface="Noto Sans Symbols"/>
              <a:buChar char="▪"/>
            </a:pPr>
            <a:r>
              <a:rPr lang="cs-CZ" sz="1800" b="1"/>
              <a:t>Podmínky platné od 1.1.2025 – 31.12.2025</a:t>
            </a:r>
            <a:endParaRPr sz="1800"/>
          </a:p>
          <a:p>
            <a:pPr marL="228600" lvl="0" indent="-50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  <p:pic>
        <p:nvPicPr>
          <p:cNvPr id="218" name="Google Shape;2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4575" y="228450"/>
            <a:ext cx="4596851" cy="561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1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</a:pPr>
            <a:r>
              <a:rPr lang="cs-CZ" sz="4000" b="1"/>
              <a:t>Zajištění úvěrů - porovnání s HZL</a:t>
            </a:r>
            <a:endParaRPr sz="4000"/>
          </a:p>
        </p:txBody>
      </p:sp>
      <p:sp>
        <p:nvSpPr>
          <p:cNvPr id="224" name="Google Shape;224;p21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  <p:sp>
        <p:nvSpPr>
          <p:cNvPr id="225" name="Google Shape;225;p21"/>
          <p:cNvSpPr txBox="1"/>
          <p:nvPr/>
        </p:nvSpPr>
        <p:spPr>
          <a:xfrm>
            <a:off x="6365966" y="1184366"/>
            <a:ext cx="5486400" cy="509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900"/>
              <a:buFont typeface="Arial"/>
              <a:buNone/>
            </a:pPr>
            <a:r>
              <a:rPr lang="cs-CZ" sz="19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 fond reverzních hypoték SICAV, a.s.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Podkladové aktivum = reverzní hypotéky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Max. LTV úvěrů 50 %</a:t>
            </a:r>
            <a:endParaRPr sz="1800" b="1" i="0" u="none" strike="sng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 kvalifikované investory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Investiční horizont 3 roky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Cílený stabilní výnos na úrovni 6,5 % p.a. (pro rok 2025)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Výnos nekoreluje s vývojem cen nemovitostí nebo vývojem na kapitálových trzích trzích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Výnos koreluje s inflací – inflační doložky ve smlouvách na financování reverzních hypoték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2287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12877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1700"/>
              <a:buFont typeface="Noto Sans Symbols"/>
              <a:buNone/>
            </a:pPr>
            <a:endParaRPr sz="17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21"/>
          <p:cNvSpPr txBox="1">
            <a:spLocks noGrp="1"/>
          </p:cNvSpPr>
          <p:nvPr>
            <p:ph type="body" idx="1"/>
          </p:nvPr>
        </p:nvSpPr>
        <p:spPr>
          <a:xfrm>
            <a:off x="478971" y="1184366"/>
            <a:ext cx="5947955" cy="5171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ct val="100000"/>
              <a:buNone/>
            </a:pPr>
            <a:r>
              <a:rPr lang="cs-CZ" sz="2900" b="1"/>
              <a:t>Hypotéční zástavní listy (ČS, ČSOB)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900"/>
              <a:t>Podkladové aktivum = hypotéky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900" b="1">
                <a:solidFill>
                  <a:srgbClr val="000000"/>
                </a:solidFill>
              </a:rPr>
              <a:t>Max. LTV úvěrů 70 %</a:t>
            </a:r>
            <a:endParaRPr sz="2900" b="1" strike="sngStrike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900"/>
              <a:t>Standardně pro institucionální klienty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900"/>
              <a:t>Pevně stanovená doba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900" b="1"/>
              <a:t>Aktuální výnos na úrovni 2 % p.a. 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900"/>
              <a:t>HZL s fixním nebo variabilním kupónem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900"/>
              <a:t>Výnos do splatnosti je závislý na úrokových sazbách a aktuální ceně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900"/>
              <a:t>Výnos není přímo ovlivněn cenou nemovitostí nebo vývojem na kapitálových trzích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900"/>
              <a:t>Jedná se o jednu z nejbezpečnějších forem investování – zdroj: www.csas.cz</a:t>
            </a:r>
            <a:endParaRPr/>
          </a:p>
          <a:p>
            <a:pPr marL="228600" lvl="0" indent="-13081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body" idx="1"/>
          </p:nvPr>
        </p:nvSpPr>
        <p:spPr>
          <a:xfrm>
            <a:off x="838200" y="1592826"/>
            <a:ext cx="10412393" cy="446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2000"/>
              <a:buFont typeface="Noto Sans Symbols"/>
              <a:buChar char="▪"/>
            </a:pPr>
            <a:r>
              <a:rPr lang="cs-CZ" sz="2000" b="1">
                <a:solidFill>
                  <a:srgbClr val="000000"/>
                </a:solidFill>
              </a:rPr>
              <a:t>Představení reverzní hypotéky</a:t>
            </a:r>
            <a:endParaRPr sz="200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>
                <a:solidFill>
                  <a:srgbClr val="000000"/>
                </a:solidFill>
              </a:rPr>
              <a:t>Velikost a potenciál trhu v ČR</a:t>
            </a:r>
            <a:endParaRPr sz="180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>
                <a:solidFill>
                  <a:srgbClr val="000000"/>
                </a:solidFill>
              </a:rPr>
              <a:t>Renta z nemovitosti od FINEMO.CZ</a:t>
            </a:r>
            <a:endParaRPr sz="180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2000"/>
              <a:buFont typeface="Noto Sans Symbols"/>
              <a:buChar char="▪"/>
            </a:pPr>
            <a:r>
              <a:rPr lang="cs-CZ" sz="2000" b="1">
                <a:solidFill>
                  <a:srgbClr val="000000"/>
                </a:solidFill>
              </a:rPr>
              <a:t>Představení FINEMO.CZ</a:t>
            </a:r>
            <a:endParaRPr sz="200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>
                <a:solidFill>
                  <a:srgbClr val="000000"/>
                </a:solidFill>
              </a:rPr>
              <a:t>Historie</a:t>
            </a:r>
            <a:endParaRPr sz="180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>
                <a:solidFill>
                  <a:srgbClr val="000000"/>
                </a:solidFill>
              </a:rPr>
              <a:t>Poskytnuté a přijaté úvěry</a:t>
            </a:r>
            <a:endParaRPr sz="180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2000"/>
              <a:buFont typeface="Noto Sans Symbols"/>
              <a:buChar char="▪"/>
            </a:pPr>
            <a:r>
              <a:rPr lang="cs-CZ" sz="2000" b="1">
                <a:solidFill>
                  <a:srgbClr val="000000"/>
                </a:solidFill>
              </a:rPr>
              <a:t>Představení 1. fondu reverzních hypoték</a:t>
            </a:r>
            <a:endParaRPr sz="200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>
                <a:solidFill>
                  <a:srgbClr val="000000"/>
                </a:solidFill>
              </a:rPr>
              <a:t>Investiční přístup, výnos</a:t>
            </a:r>
            <a:endParaRPr sz="180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>
                <a:highlight>
                  <a:schemeClr val="lt1"/>
                </a:highlight>
              </a:rPr>
              <a:t>Výnos v roce 2025 v pásmu 6,5 % -</a:t>
            </a:r>
            <a:r>
              <a:rPr lang="cs-CZ" sz="1800">
                <a:solidFill>
                  <a:srgbClr val="000000"/>
                </a:solidFill>
              </a:rPr>
              <a:t> 6,8 p.a.</a:t>
            </a:r>
            <a:endParaRPr sz="180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>
                <a:solidFill>
                  <a:srgbClr val="000000"/>
                </a:solidFill>
              </a:rPr>
              <a:t>Jak a proč s námi spolupracovat</a:t>
            </a:r>
            <a:endParaRPr sz="180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2000"/>
              <a:buFont typeface="Noto Sans Symbols"/>
              <a:buChar char="▪"/>
            </a:pPr>
            <a:r>
              <a:rPr lang="cs-CZ" sz="2000" b="1">
                <a:solidFill>
                  <a:srgbClr val="000000"/>
                </a:solidFill>
              </a:rPr>
              <a:t>Shrnutí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2000"/>
              <a:buNone/>
            </a:pPr>
            <a:endParaRPr sz="2000">
              <a:solidFill>
                <a:srgbClr val="000000"/>
              </a:solidFill>
            </a:endParaRPr>
          </a:p>
        </p:txBody>
      </p:sp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838200" y="1396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</a:pPr>
            <a:r>
              <a:rPr lang="cs-CZ" sz="4000"/>
              <a:t>Obsah</a:t>
            </a:r>
            <a:endParaRPr/>
          </a:p>
        </p:txBody>
      </p:sp>
      <p:pic>
        <p:nvPicPr>
          <p:cNvPr id="87" name="Google Shape;8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0272" y="1690688"/>
            <a:ext cx="26479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0272" y="2857500"/>
            <a:ext cx="32289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30272" y="4051504"/>
            <a:ext cx="1589908" cy="1213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687977" y="365125"/>
            <a:ext cx="10885714" cy="645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cs-CZ" sz="4400" b="1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cs-CZ" sz="4400"/>
            </a:br>
            <a:r>
              <a:rPr lang="cs-CZ" sz="4400"/>
              <a:t>Vývoj hodnoty </a:t>
            </a:r>
            <a:r>
              <a:rPr lang="cs-CZ" sz="44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cs-CZ" sz="4400"/>
              <a:t> srovnání </a:t>
            </a:r>
            <a:r>
              <a:rPr lang="cs-CZ"/>
              <a:t>s </a:t>
            </a:r>
            <a:r>
              <a:rPr lang="cs-CZ" sz="4400"/>
              <a:t>nemovit. fondy</a:t>
            </a:r>
            <a:br>
              <a:rPr lang="cs-CZ" sz="4400" b="1">
                <a:solidFill>
                  <a:srgbClr val="29ADE4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body" idx="1"/>
          </p:nvPr>
        </p:nvSpPr>
        <p:spPr>
          <a:xfrm>
            <a:off x="838200" y="1116904"/>
            <a:ext cx="5257800" cy="4972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Arial"/>
              <a:buNone/>
            </a:pPr>
            <a:r>
              <a:rPr lang="cs-CZ" sz="21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Nemovitostní fondy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100" b="0" i="0" u="none" strike="noStrike" cap="none">
                <a:solidFill>
                  <a:srgbClr val="000000"/>
                </a:solidFill>
              </a:rPr>
              <a:t>Podkladové aktivum - nemovitosti </a:t>
            </a:r>
            <a:endParaRPr sz="2100"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100" b="0" i="0" u="none" strike="noStrike" cap="none">
                <a:solidFill>
                  <a:srgbClr val="000000"/>
                </a:solidFill>
              </a:rPr>
              <a:t>Kanceláře</a:t>
            </a:r>
            <a:endParaRPr sz="2100"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100" b="0" i="0" u="none" strike="noStrike" cap="none">
                <a:solidFill>
                  <a:srgbClr val="000000"/>
                </a:solidFill>
              </a:rPr>
              <a:t>Shopping centra</a:t>
            </a:r>
            <a:endParaRPr sz="2100"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100" b="0" i="0" u="none" strike="noStrike" cap="none">
                <a:solidFill>
                  <a:srgbClr val="000000"/>
                </a:solidFill>
              </a:rPr>
              <a:t>Skladové prostory</a:t>
            </a:r>
            <a:endParaRPr sz="2100"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100" b="0" i="0" u="none" strike="noStrike" cap="none">
                <a:solidFill>
                  <a:srgbClr val="000000"/>
                </a:solidFill>
              </a:rPr>
              <a:t>Byty</a:t>
            </a:r>
            <a:endParaRPr sz="210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100" b="0" i="0" u="none" strike="noStrike" cap="none">
                <a:solidFill>
                  <a:srgbClr val="000000"/>
                </a:solidFill>
              </a:rPr>
              <a:t>Pro kvalifikované investory</a:t>
            </a:r>
            <a:endParaRPr sz="210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100" b="1" i="0" u="none" strike="noStrike" cap="none">
                <a:solidFill>
                  <a:srgbClr val="000000"/>
                </a:solidFill>
              </a:rPr>
              <a:t>Investiční horizont 5 let</a:t>
            </a:r>
            <a:endParaRPr sz="210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100" b="0" i="0" u="none" strike="noStrike" cap="none">
                <a:solidFill>
                  <a:srgbClr val="000000"/>
                </a:solidFill>
              </a:rPr>
              <a:t>Výnos</a:t>
            </a:r>
            <a:endParaRPr sz="2100"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100" b="0" i="0" u="none" strike="noStrike" cap="none">
                <a:solidFill>
                  <a:srgbClr val="000000"/>
                </a:solidFill>
              </a:rPr>
              <a:t>přímo ovlivněn cenou nemovitostí</a:t>
            </a:r>
            <a:endParaRPr sz="2100"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100" b="0" i="0" u="none" strike="noStrike" cap="none">
                <a:solidFill>
                  <a:srgbClr val="000000"/>
                </a:solidFill>
              </a:rPr>
              <a:t>riziko přecenění při negativním vývoji na trhu či poklesu cen nemovitostí</a:t>
            </a:r>
            <a:endParaRPr sz="2100"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100" b="0" i="0" u="none" strike="noStrike" cap="none">
                <a:solidFill>
                  <a:srgbClr val="000000"/>
                </a:solidFill>
              </a:rPr>
              <a:t>částečně korelován s vývojem kapitálových trhů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  <p:sp>
        <p:nvSpPr>
          <p:cNvPr id="234" name="Google Shape;234;p22"/>
          <p:cNvSpPr txBox="1"/>
          <p:nvPr/>
        </p:nvSpPr>
        <p:spPr>
          <a:xfrm>
            <a:off x="6067871" y="1116904"/>
            <a:ext cx="6492588" cy="5604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600"/>
              <a:buFont typeface="Open Sans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 fond reverzních hypoték SICAV, a.s.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6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Podkladové aktivum – reverzní hypotéky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6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Zajištěné pohledávky, RPSN cca 10 % p.a.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600"/>
              <a:buFont typeface="Noto Sans Symbols"/>
              <a:buChar char="▪"/>
            </a:pPr>
            <a:r>
              <a:rPr lang="cs-CZ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Průměrné LTV max. 50 %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6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Rodinné domy nebo byty, po celé ČR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6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Zástavní právo v katastru nemovitostí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6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Pro kvalifikované investory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600"/>
              <a:buFont typeface="Noto Sans Symbols"/>
              <a:buChar char="▪"/>
            </a:pPr>
            <a:r>
              <a:rPr lang="cs-CZ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Investiční horizont 3 roky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6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Výnos 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6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Nekoreluje s vývojem cen nemov. nebo vývojem na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kapitálových trzích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6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koreluje s inflací – inflační doložky ve smlouvách na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financování reverzních hypoték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 txBox="1">
            <a:spLocks noGrp="1"/>
          </p:cNvSpPr>
          <p:nvPr>
            <p:ph type="title"/>
          </p:nvPr>
        </p:nvSpPr>
        <p:spPr>
          <a:xfrm>
            <a:off x="838200" y="173352"/>
            <a:ext cx="105156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</a:pPr>
            <a:r>
              <a:rPr lang="cs-CZ" sz="4000"/>
              <a:t>Transparentní a unikátní koncept</a:t>
            </a:r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body" idx="1"/>
          </p:nvPr>
        </p:nvSpPr>
        <p:spPr>
          <a:xfrm>
            <a:off x="838200" y="1497874"/>
            <a:ext cx="10515600" cy="467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800" b="1" i="0" u="none" strike="noStrike" cap="none">
                <a:solidFill>
                  <a:srgbClr val="000000"/>
                </a:solidFill>
              </a:rPr>
              <a:t>Vysoká míra zajištění pohledávkami </a:t>
            </a:r>
            <a:r>
              <a:rPr lang="cs-CZ" sz="1800" b="1" i="0" u="none" strike="noStrike" cap="none">
                <a:solidFill>
                  <a:srgbClr val="000000"/>
                </a:solidFill>
                <a:latin typeface="Mangal"/>
                <a:ea typeface="Mangal"/>
                <a:cs typeface="Mangal"/>
                <a:sym typeface="Mangal"/>
              </a:rPr>
              <a:t>–</a:t>
            </a:r>
            <a:r>
              <a:rPr lang="cs-CZ" sz="1800" b="1" i="0" u="none" strike="noStrike" cap="none">
                <a:solidFill>
                  <a:srgbClr val="000000"/>
                </a:solidFill>
              </a:rPr>
              <a:t> reverzními hypotékami</a:t>
            </a:r>
            <a:endParaRPr/>
          </a:p>
          <a:p>
            <a:pPr marL="685800" marR="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rgbClr val="000000"/>
                </a:solidFill>
              </a:rPr>
              <a:t>Reverzní hypotéky jsou zajištěny zástavním právem zapsaným v katastru nemovitostí</a:t>
            </a:r>
            <a:endParaRPr/>
          </a:p>
          <a:p>
            <a:pPr marL="685800" marR="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rgbClr val="000000"/>
                </a:solidFill>
              </a:rPr>
              <a:t>Průměrné </a:t>
            </a:r>
            <a:r>
              <a:rPr lang="cs-CZ" sz="1800" b="1" i="0" u="none" strike="noStrike" cap="none">
                <a:solidFill>
                  <a:srgbClr val="000000"/>
                </a:solidFill>
              </a:rPr>
              <a:t>LTV financovaných reverzních hypoték je cca 30 %</a:t>
            </a:r>
            <a:endParaRPr/>
          </a:p>
          <a:p>
            <a:pPr marL="2286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800" b="1" i="0" u="none" strike="noStrike" cap="none">
                <a:solidFill>
                  <a:srgbClr val="000000"/>
                </a:solidFill>
              </a:rPr>
              <a:t>Transparentnost</a:t>
            </a:r>
            <a:endParaRPr/>
          </a:p>
          <a:p>
            <a:pPr marL="685800" marR="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rgbClr val="000000"/>
                </a:solidFill>
              </a:rPr>
              <a:t>Financování poskytování spotřebitelských úvěrů = reverzních hypoték společnosti FINEMO.CZ</a:t>
            </a:r>
            <a:endParaRPr/>
          </a:p>
          <a:p>
            <a:pPr marL="2286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rgbClr val="000000"/>
                </a:solidFill>
              </a:rPr>
              <a:t> </a:t>
            </a:r>
            <a:r>
              <a:rPr lang="cs-CZ" sz="1800" b="1" i="0" u="none" strike="noStrike" cap="none">
                <a:solidFill>
                  <a:srgbClr val="000000"/>
                </a:solidFill>
              </a:rPr>
              <a:t>Unikátní koncept</a:t>
            </a:r>
            <a:endParaRPr/>
          </a:p>
          <a:p>
            <a:pPr marL="685800" marR="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rgbClr val="000000"/>
                </a:solidFill>
              </a:rPr>
              <a:t>Jako jediní na trhu nabízíme možnost podílet se na výnosech z reverzních hypoték </a:t>
            </a:r>
            <a:endParaRPr/>
          </a:p>
          <a:p>
            <a:pPr marL="1143000" marR="0" lvl="2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rgbClr val="000000"/>
                </a:solidFill>
              </a:rPr>
              <a:t>Diverzifikované portfolio reverzních hypoték po celé ČR, </a:t>
            </a:r>
            <a:r>
              <a:rPr lang="cs-CZ" sz="1800" b="1" i="0" u="none" strike="noStrike" cap="none">
                <a:solidFill>
                  <a:srgbClr val="000000"/>
                </a:solidFill>
              </a:rPr>
              <a:t>výnos cca 10 % p.a., </a:t>
            </a:r>
            <a:r>
              <a:rPr lang="cs-CZ" sz="1800" b="0" i="0" u="none" strike="noStrike" cap="none">
                <a:solidFill>
                  <a:srgbClr val="000000"/>
                </a:solidFill>
              </a:rPr>
              <a:t>průměrná délka úvěru 15 let</a:t>
            </a:r>
            <a:endParaRPr/>
          </a:p>
          <a:p>
            <a:pPr marL="2286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800" b="1" i="0" u="none" strike="noStrike" cap="none">
                <a:solidFill>
                  <a:srgbClr val="000000"/>
                </a:solidFill>
              </a:rPr>
              <a:t>Vývoj hodnoty investice není přímo závislý na hodnotě nemovitostí</a:t>
            </a:r>
            <a:endParaRPr/>
          </a:p>
          <a:p>
            <a:pPr marL="685800" marR="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rgbClr val="000000"/>
                </a:solidFill>
              </a:rPr>
              <a:t>Fond je schopen realizovat výnos i při 10 % - 20 % poklesu cen nemovitostí</a:t>
            </a:r>
            <a:endParaRPr sz="1800" b="1" i="0" u="none" strike="noStrike" cap="none">
              <a:solidFill>
                <a:srgbClr val="000000"/>
              </a:solidFill>
            </a:endParaRPr>
          </a:p>
          <a:p>
            <a:pPr marL="228600" lvl="0" indent="-8762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400"/>
          </a:p>
        </p:txBody>
      </p:sp>
      <p:sp>
        <p:nvSpPr>
          <p:cNvPr id="241" name="Google Shape;241;p23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184175" y="-119175"/>
            <a:ext cx="111696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SemiBold"/>
              <a:buNone/>
            </a:pPr>
            <a:br>
              <a:rPr lang="cs-CZ" sz="4400"/>
            </a:br>
            <a:r>
              <a:rPr lang="cs-CZ" sz="4400"/>
              <a:t>Reporting 1. fondu reverzních hypoték</a:t>
            </a:r>
            <a:br>
              <a:rPr lang="cs-CZ" sz="4400" b="1">
                <a:solidFill>
                  <a:srgbClr val="29ADE4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47" name="Google Shape;247;p24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  <p:sp>
        <p:nvSpPr>
          <p:cNvPr id="248" name="Google Shape;248;p24"/>
          <p:cNvSpPr txBox="1"/>
          <p:nvPr/>
        </p:nvSpPr>
        <p:spPr>
          <a:xfrm>
            <a:off x="4163617" y="3059487"/>
            <a:ext cx="3416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Aktuální data neleznete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vždy na stránkách: </a:t>
            </a:r>
            <a:r>
              <a:rPr lang="cs-CZ" sz="16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www.fondreverznichhypotek.cz</a:t>
            </a:r>
            <a:endParaRPr sz="1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9" name="Google Shape;24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875" y="1218250"/>
            <a:ext cx="3344274" cy="465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4091" y="1141442"/>
            <a:ext cx="3344275" cy="4727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>
            <a:spLocks noGrp="1"/>
          </p:cNvSpPr>
          <p:nvPr>
            <p:ph type="title"/>
          </p:nvPr>
        </p:nvSpPr>
        <p:spPr>
          <a:xfrm>
            <a:off x="557349" y="172300"/>
            <a:ext cx="11112145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SemiBold"/>
              <a:buNone/>
            </a:pPr>
            <a:br>
              <a:rPr lang="cs-CZ" sz="4400" b="1"/>
            </a:br>
            <a:r>
              <a:rPr lang="cs-CZ" sz="4400" b="1"/>
              <a:t>Proč s námi spolupracovat </a:t>
            </a:r>
            <a:r>
              <a:rPr lang="cs-CZ" b="1"/>
              <a:t>- </a:t>
            </a:r>
            <a:r>
              <a:rPr lang="cs-CZ" sz="4400" b="1"/>
              <a:t>pro distributory</a:t>
            </a:r>
            <a:br>
              <a:rPr lang="cs-CZ" sz="4400" b="1">
                <a:solidFill>
                  <a:srgbClr val="29ADE4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56" name="Google Shape;256;p25"/>
          <p:cNvSpPr txBox="1">
            <a:spLocks noGrp="1"/>
          </p:cNvSpPr>
          <p:nvPr>
            <p:ph type="body" idx="1"/>
          </p:nvPr>
        </p:nvSpPr>
        <p:spPr>
          <a:xfrm>
            <a:off x="838200" y="1497874"/>
            <a:ext cx="10515600" cy="467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rgbClr val="000000"/>
                </a:solidFill>
              </a:rPr>
              <a:t>Máme unikátní produkt, který standardně funguje v zahraničí</a:t>
            </a:r>
            <a:r>
              <a:rPr lang="cs-CZ" sz="1800">
                <a:solidFill>
                  <a:srgbClr val="000000"/>
                </a:solidFill>
              </a:rPr>
              <a:t>, např. v </a:t>
            </a:r>
            <a:r>
              <a:rPr lang="cs-CZ" sz="1800" b="0" i="0" u="none" strike="noStrike" cap="none">
                <a:solidFill>
                  <a:srgbClr val="000000"/>
                </a:solidFill>
              </a:rPr>
              <a:t>USA, Anglii, Švédsku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rgbClr val="000000"/>
                </a:solidFill>
              </a:rPr>
              <a:t>Jako jediní v ČR nabízíme možnost podílet se na výnosech z reverzních hypoték poskytnutých klientům na území v ČR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rgbClr val="000000"/>
                </a:solidFill>
              </a:rPr>
              <a:t>Podkladové aktivum investice je perspektivní, bez korelace na vývoj cen nemovitostí i kapitálových trhů</a:t>
            </a:r>
            <a:endParaRPr/>
          </a:p>
          <a:p>
            <a:pPr marL="2286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rgbClr val="000000"/>
                </a:solidFill>
              </a:rPr>
              <a:t>Příležitost k diverzifikaci portfolia investorů, atraktivní poměr mezi výnosem a zajištěním</a:t>
            </a:r>
            <a:endParaRPr/>
          </a:p>
          <a:p>
            <a:pPr marL="228600" marR="0" lvl="1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rgbClr val="000000"/>
                </a:solidFill>
              </a:rPr>
              <a:t>Nadstandardní provizní odměna z mng. fee pro spolupracující firmy a poradce dle statutu</a:t>
            </a:r>
            <a:endParaRPr/>
          </a:p>
          <a:p>
            <a:pPr marL="11430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1" i="0" u="none" strike="noStrike" cap="none">
                <a:solidFill>
                  <a:srgbClr val="ED7D31"/>
                </a:solidFill>
              </a:rPr>
              <a:t>100 % vstupního poplatku</a:t>
            </a:r>
            <a:endParaRPr/>
          </a:p>
          <a:p>
            <a:pPr marL="11430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1" i="0" u="none" strike="noStrike" cap="none">
                <a:solidFill>
                  <a:srgbClr val="ED7D31"/>
                </a:solidFill>
              </a:rPr>
              <a:t>1,05 % p.a. z aktuá</a:t>
            </a:r>
            <a:r>
              <a:rPr lang="cs-CZ" sz="1800" b="1" i="0" u="none" strike="noStrike" cap="none">
                <a:solidFill>
                  <a:srgbClr val="E9946A"/>
                </a:solidFill>
              </a:rPr>
              <a:t>lního</a:t>
            </a:r>
            <a:r>
              <a:rPr lang="cs-CZ" sz="1800" b="1" i="0" u="none" strike="noStrike" cap="none">
                <a:solidFill>
                  <a:srgbClr val="ED7D31"/>
                </a:solidFill>
              </a:rPr>
              <a:t> objemu investice </a:t>
            </a:r>
            <a:endParaRPr/>
          </a:p>
          <a:p>
            <a:pPr marL="9144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1800"/>
              <a:buNone/>
            </a:pPr>
            <a:endParaRPr sz="1800" b="1" i="0" u="none" strike="noStrike" cap="none">
              <a:solidFill>
                <a:srgbClr val="ED7D31"/>
              </a:solidFill>
            </a:endParaRPr>
          </a:p>
          <a:p>
            <a:pPr marL="2286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rgbClr val="000000"/>
                </a:solidFill>
              </a:rPr>
              <a:t>Více informací na </a:t>
            </a:r>
            <a:r>
              <a:rPr lang="cs-CZ" sz="1800" b="0" i="0" u="sng" strike="noStrike" cap="none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www.fondreverznichhypotek.cz</a:t>
            </a:r>
            <a:endParaRPr sz="1800"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57" name="Google Shape;257;p25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f4daba632_0_7"/>
          <p:cNvSpPr txBox="1">
            <a:spLocks noGrp="1"/>
          </p:cNvSpPr>
          <p:nvPr>
            <p:ph type="title"/>
          </p:nvPr>
        </p:nvSpPr>
        <p:spPr>
          <a:xfrm>
            <a:off x="568882" y="67800"/>
            <a:ext cx="1086616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ADE4"/>
              </a:buClr>
              <a:buSzPts val="4400"/>
              <a:buFont typeface="Open Sans SemiBold"/>
              <a:buNone/>
            </a:pPr>
            <a:r>
              <a:rPr lang="cs-CZ">
                <a:solidFill>
                  <a:srgbClr val="29ADE4"/>
                </a:solidFill>
              </a:rPr>
              <a:t>Sledujte nás online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63" name="Google Shape;263;g2df4daba632_0_7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  <p:sp>
        <p:nvSpPr>
          <p:cNvPr id="264" name="Google Shape;264;g2df4daba632_0_7"/>
          <p:cNvSpPr txBox="1"/>
          <p:nvPr/>
        </p:nvSpPr>
        <p:spPr>
          <a:xfrm>
            <a:off x="1152325" y="5416539"/>
            <a:ext cx="3088750" cy="574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09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sng" strike="noStrike" cap="none" dirty="0">
                <a:solidFill>
                  <a:srgbClr val="E9946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Rozhovor se zakladateli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09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300"/>
              <a:buFont typeface="Noto Sans Symbols"/>
              <a:buNone/>
            </a:pPr>
            <a:endParaRPr sz="1800" b="1" i="0" u="none" strike="noStrike" cap="none" dirty="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6025"/>
              </a:buClr>
              <a:buSzPts val="300"/>
              <a:buFont typeface="Noto Sans Symbols"/>
              <a:buNone/>
            </a:pPr>
            <a:endParaRPr sz="1800" b="1" i="0" u="sng" strike="noStrike" cap="none" dirty="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65" name="Google Shape;265;g2df4daba632_0_7">
            <a:hlinkClick r:id="rId3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502" y="2998596"/>
            <a:ext cx="4593018" cy="241794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6" name="Google Shape;266;g2df4daba632_0_7"/>
          <p:cNvSpPr txBox="1"/>
          <p:nvPr/>
        </p:nvSpPr>
        <p:spPr>
          <a:xfrm>
            <a:off x="7621047" y="5488600"/>
            <a:ext cx="273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09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300"/>
              <a:buFont typeface="Noto Sans Symbols"/>
              <a:buNone/>
            </a:pPr>
            <a:r>
              <a:rPr lang="cs-CZ" sz="1800" b="1" i="0" u="sng" strike="noStrike" cap="none" dirty="0">
                <a:solidFill>
                  <a:srgbClr val="E9946A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Náš YouTube kanál</a:t>
            </a:r>
            <a:endParaRPr sz="1800" b="1" i="0" u="none" strike="noStrike" cap="none" dirty="0">
              <a:solidFill>
                <a:srgbClr val="E9946A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7" name="Google Shape;267;g2df4daba632_0_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876" y="1261170"/>
            <a:ext cx="5816316" cy="149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2df4daba632_0_7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53172" y="540081"/>
            <a:ext cx="3105975" cy="22773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Obrázek 2">
            <a:hlinkClick r:id="rId10"/>
            <a:extLst>
              <a:ext uri="{FF2B5EF4-FFF2-40B4-BE49-F238E27FC236}">
                <a16:creationId xmlns:a16="http://schemas.microsoft.com/office/drawing/2014/main" id="{C3ECF4CF-EF0C-AE28-FB79-1C0B37DB80F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592"/>
          <a:stretch/>
        </p:blipFill>
        <p:spPr>
          <a:xfrm>
            <a:off x="7253172" y="2998596"/>
            <a:ext cx="3105975" cy="23608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 txBox="1">
            <a:spLocks noGrp="1"/>
          </p:cNvSpPr>
          <p:nvPr>
            <p:ph type="title"/>
          </p:nvPr>
        </p:nvSpPr>
        <p:spPr>
          <a:xfrm>
            <a:off x="838200" y="192825"/>
            <a:ext cx="10515600" cy="1179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br>
              <a:rPr lang="cs-CZ" sz="4400" b="1">
                <a:latin typeface="Arial"/>
                <a:ea typeface="Arial"/>
                <a:cs typeface="Arial"/>
                <a:sym typeface="Arial"/>
              </a:rPr>
            </a:br>
            <a:r>
              <a:rPr lang="cs-CZ" sz="4400" b="1"/>
              <a:t>Budeme se těšit na osobní setkání</a:t>
            </a:r>
            <a:br>
              <a:rPr lang="cs-CZ" sz="4400" b="1">
                <a:solidFill>
                  <a:srgbClr val="29ADE4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75" name="Google Shape;275;p28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  <p:sp>
        <p:nvSpPr>
          <p:cNvPr id="276" name="Google Shape;276;p28"/>
          <p:cNvSpPr txBox="1"/>
          <p:nvPr/>
        </p:nvSpPr>
        <p:spPr>
          <a:xfrm>
            <a:off x="609600" y="778912"/>
            <a:ext cx="3636541" cy="532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ADE4"/>
              </a:buClr>
              <a:buSzPts val="1300"/>
              <a:buFont typeface="Calibri"/>
              <a:buNone/>
            </a:pPr>
            <a:br>
              <a:rPr lang="cs-CZ" sz="1300" b="1" i="0" u="none" strike="noStrike" cap="none">
                <a:solidFill>
                  <a:srgbClr val="29ADE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cs-CZ" sz="1300" b="1" i="0" u="none" strike="noStrike" cap="none">
                <a:solidFill>
                  <a:srgbClr val="29ADE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cs-CZ" sz="1300" b="1" i="0" u="none" strike="noStrike" cap="none">
                <a:solidFill>
                  <a:srgbClr val="29ADE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cs-CZ" sz="1300" b="1" i="0" u="none" strike="noStrike" cap="none">
                <a:solidFill>
                  <a:srgbClr val="29ADE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cs-CZ" sz="1300" b="1" i="0" u="none" strike="noStrike" cap="none">
                <a:solidFill>
                  <a:srgbClr val="29ADE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cs-CZ" sz="1300" b="1" i="0" u="none" strike="noStrike" cap="none">
                <a:solidFill>
                  <a:srgbClr val="29ADE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cs-CZ" sz="1300" b="1" i="0" u="none" strike="noStrike" cap="none">
                <a:solidFill>
                  <a:srgbClr val="29ADE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cs-CZ" sz="1300" b="1" i="0" u="none" strike="noStrike" cap="none">
                <a:solidFill>
                  <a:srgbClr val="29ADE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cs-CZ" sz="1300" b="1" i="0" u="none" strike="noStrike" cap="none">
                <a:solidFill>
                  <a:srgbClr val="29ADE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 b="1" i="0" u="none" strike="noStrike" cap="none">
              <a:solidFill>
                <a:srgbClr val="29ADE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Open Sans"/>
              <a:buNone/>
            </a:pPr>
            <a:r>
              <a:rPr lang="cs-CZ" sz="1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 studiu na VŠE v Praze pracoval 10 let na rozličných manažerských pozicích v bankovním sektoru jak v ČR, tak v zahraničí. V roce 2011 založil poradenskou společnost KRC partners, kterou v roce 2015 prodal, aby se mohl opět vrátit do světa financí a mohl založit společně s Jiřím Vránkem společnost FINEMO.CZ SE. Své zkušenosti získané v sektoru financí a realit plně soustředí na řízení společnosti FINEMO.CZ.</a:t>
            </a:r>
            <a:br>
              <a:rPr lang="cs-CZ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cs-CZ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300" b="1" i="0" u="none" strike="noStrike" cap="none">
                <a:solidFill>
                  <a:srgbClr val="29ADE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Ing. Marek Rokoský MBA</a:t>
            </a:r>
            <a:br>
              <a:rPr lang="cs-CZ" sz="1300" b="1" i="0" u="none" strike="noStrike" cap="none">
                <a:solidFill>
                  <a:srgbClr val="29ADE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cs-CZ" sz="1300" b="1" i="0" u="none" strike="noStrike" cap="none">
                <a:solidFill>
                  <a:srgbClr val="29ADE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spoluzakladatel FINEMO.CZ</a:t>
            </a:r>
            <a:br>
              <a:rPr lang="cs-CZ" sz="1300" b="1" i="0" u="none" strike="noStrike" cap="none">
                <a:solidFill>
                  <a:srgbClr val="29ADE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cs-CZ" sz="1300" b="1" i="0" u="sng" strike="noStrike" cap="none">
                <a:solidFill>
                  <a:srgbClr val="29ADE4"/>
                </a:solidFill>
                <a:latin typeface="Open Sans SemiBold"/>
                <a:ea typeface="Open Sans SemiBold"/>
                <a:cs typeface="Open Sans SemiBold"/>
                <a:sym typeface="Open Sans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rokosky@finemo.cz</a:t>
            </a:r>
            <a:br>
              <a:rPr lang="cs-CZ" sz="1300" b="1" i="0" u="none" strike="noStrike" cap="none">
                <a:solidFill>
                  <a:srgbClr val="29ADE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cs-CZ" sz="1300" b="1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+420 602 535 717</a:t>
            </a:r>
            <a:r>
              <a:rPr lang="cs-CZ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1300" b="1" i="0" u="none" strike="noStrike" cap="none">
                <a:solidFill>
                  <a:srgbClr val="29ADE4"/>
                </a:solidFill>
                <a:latin typeface="Calibri"/>
                <a:ea typeface="Calibri"/>
                <a:cs typeface="Calibri"/>
                <a:sym typeface="Calibri"/>
              </a:rPr>
              <a:t>	 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8" descr="Snímek obrazovky 2020-09-28 v 20.16.2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4516" y="1107156"/>
            <a:ext cx="1487264" cy="162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 descr="http://finemo.cz/wp-content/uploads/2016/06/linkedIn-e1464806869130.png">
            <a:hlinkClick r:id="rId5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3535978" y="1518390"/>
            <a:ext cx="511258" cy="511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8" descr="http://finemo.cz/wp-content/uploads/2016/06/linkedIn-e1464806869130.pn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8864" y="1518390"/>
            <a:ext cx="511258" cy="511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8" descr="http://finemo.cz/wp-content/uploads/2016/06/linkedIn-e1464806869130.pn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42542" y="1518390"/>
            <a:ext cx="511258" cy="511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 descr="Snímek obrazovky 2020-09-28 v 20.16.18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98266" y="1107156"/>
            <a:ext cx="1458207" cy="161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 descr="Snímek obrazovky 2020-09-28 v 20.16.09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8374" y="1107156"/>
            <a:ext cx="1463698" cy="161856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8"/>
          <p:cNvSpPr txBox="1"/>
          <p:nvPr/>
        </p:nvSpPr>
        <p:spPr>
          <a:xfrm>
            <a:off x="4394363" y="2734425"/>
            <a:ext cx="3636541" cy="349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cs-CZ"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 studiu financí na VŠE v Praze a civilní službě v nemocnici měl celkem 15 let na starost controlling nejdříve ve stavební spořitelně, potom v celé finanční skupině Wüstenrot. Kromě toho se výrazně podílel na vybudování a řízení oblastí řízení rizik, produktového managementu a strategického řízení. V roce 2015 založil společně s Markem Rokoským společnost FINEMO.CZ SE. Své zkušenosti získané v sektoru financí a realit plně soustředí na řízení společnosti FINEMO.CZ.</a:t>
            </a:r>
            <a:endParaRPr sz="1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29ADE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cs-CZ" sz="1300" b="1" i="0" u="none" strike="noStrike" cap="none">
                <a:solidFill>
                  <a:srgbClr val="29ADE4"/>
                </a:solidFill>
                <a:latin typeface="Open Sans"/>
                <a:ea typeface="Open Sans"/>
                <a:cs typeface="Open Sans"/>
                <a:sym typeface="Open Sans"/>
              </a:rPr>
              <a:t>Ing. Jiří Vránek</a:t>
            </a:r>
            <a:endParaRPr sz="1300" b="1" i="0" u="none" strike="noStrike" cap="none">
              <a:solidFill>
                <a:srgbClr val="29ADE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cs-CZ" sz="1300" b="1" i="0" u="none" strike="noStrike" cap="none">
                <a:solidFill>
                  <a:srgbClr val="29ADE4"/>
                </a:solidFill>
                <a:latin typeface="Open Sans"/>
                <a:ea typeface="Open Sans"/>
                <a:cs typeface="Open Sans"/>
                <a:sym typeface="Open Sans"/>
              </a:rPr>
              <a:t>spoluzakladatel FINEMO.CZ </a:t>
            </a:r>
            <a:br>
              <a:rPr lang="cs-CZ" sz="1300" b="1" i="0" u="none" strike="noStrike" cap="none">
                <a:solidFill>
                  <a:srgbClr val="29ADE4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300" b="1" i="0" u="sng" strike="noStrike" cap="none">
                <a:solidFill>
                  <a:srgbClr val="29ADE4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vranek@finemo.cz</a:t>
            </a:r>
            <a:br>
              <a:rPr lang="cs-CZ" sz="1300" b="1" i="0" u="none" strike="noStrike" cap="none">
                <a:solidFill>
                  <a:srgbClr val="29ADE4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+420 608 172 992</a:t>
            </a:r>
            <a:endParaRPr sz="1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28"/>
          <p:cNvSpPr txBox="1"/>
          <p:nvPr/>
        </p:nvSpPr>
        <p:spPr>
          <a:xfrm>
            <a:off x="8030904" y="2734425"/>
            <a:ext cx="3715827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cs-CZ"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 studiu VŠE v Praze má za sebou 10 let praxe na finančních trzích v ČR. Patří k průkopníkům služby placeného investičního poradenství. Během své praxe si na trhu vybudoval velmi silné renomé, díky kterému jeho služeb využívají i institucionální a top afluentní investoři. Projekt FINEMO.CZ Pavla nadchl a pomáhal s jeho zainvestováním od roku 2017. V roce 2019 koupil podíl ve společnosti FINEMO.CZ a osobně se zapojil do rozvoje společnosti.</a:t>
            </a:r>
            <a:endParaRPr sz="1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29ADE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cs-CZ" sz="1300" b="1" i="0" u="none" strike="noStrike" cap="none">
                <a:solidFill>
                  <a:srgbClr val="29ADE4"/>
                </a:solidFill>
                <a:latin typeface="Open Sans"/>
                <a:ea typeface="Open Sans"/>
                <a:cs typeface="Open Sans"/>
                <a:sym typeface="Open Sans"/>
              </a:rPr>
              <a:t>Ing. Pavel Jíša		</a:t>
            </a:r>
            <a:br>
              <a:rPr lang="cs-CZ" sz="1300" b="1" i="0" u="none" strike="noStrike" cap="none">
                <a:solidFill>
                  <a:srgbClr val="29ADE4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300" b="1" i="0" u="none" strike="noStrike" cap="none">
                <a:solidFill>
                  <a:srgbClr val="29ADE4"/>
                </a:solidFill>
                <a:latin typeface="Open Sans"/>
                <a:ea typeface="Open Sans"/>
                <a:cs typeface="Open Sans"/>
                <a:sym typeface="Open Sans"/>
              </a:rPr>
              <a:t>partner  FINEMO.CZ 	</a:t>
            </a:r>
            <a:br>
              <a:rPr lang="cs-CZ" sz="1300" b="1" i="0" u="none" strike="noStrike" cap="none">
                <a:solidFill>
                  <a:srgbClr val="29ADE4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300" b="1" i="0" u="sng" strike="noStrike" cap="none">
                <a:solidFill>
                  <a:srgbClr val="29ADE4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jisa@finemo.cz</a:t>
            </a:r>
            <a:br>
              <a:rPr lang="cs-CZ" sz="1300" b="1" i="0" u="none" strike="noStrike" cap="none">
                <a:solidFill>
                  <a:srgbClr val="29ADE4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+420 728 943 207</a:t>
            </a:r>
            <a:endParaRPr sz="1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838200" y="170100"/>
            <a:ext cx="10515600" cy="101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SemiBold"/>
              <a:buNone/>
            </a:pPr>
            <a:br>
              <a:rPr lang="cs-CZ" sz="4000"/>
            </a:br>
            <a:r>
              <a:rPr lang="cs-CZ" sz="4444"/>
              <a:t>Upozornění</a:t>
            </a:r>
            <a:br>
              <a:rPr lang="cs-CZ" sz="4400" b="1">
                <a:solidFill>
                  <a:srgbClr val="29ADE4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90" name="Google Shape;290;p30"/>
          <p:cNvSpPr txBox="1">
            <a:spLocks noGrp="1"/>
          </p:cNvSpPr>
          <p:nvPr>
            <p:ph type="body" idx="1"/>
          </p:nvPr>
        </p:nvSpPr>
        <p:spPr>
          <a:xfrm>
            <a:off x="661850" y="998483"/>
            <a:ext cx="11295000" cy="535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-11557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600" b="0" i="0" u="none" strike="noStrike" cap="none">
                <a:solidFill>
                  <a:srgbClr val="000000"/>
                </a:solidFill>
              </a:rPr>
              <a:t>  1. fond reverzních hypoték SICAV, a. je fondem kvalifikovaných investorů dle zákona č. 240/2013 Sb., o investičních společnostech a investičních fondech, jeho akcionářem se může stát výhradně kvalifikovaný investor dle paragrafu 272 tohoto zákona. Správce upozorňuje investory, že hodnota investice do fondu může klesat i stoupat a návratnost původně investované částky není zaručena. Výkonnost fondu v předchozích obdobích nezaručuje stejnou nebo vyšší výkonnost v budoucnu.</a:t>
            </a:r>
            <a:endParaRPr sz="2600" b="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ct val="100000"/>
              <a:buNone/>
            </a:pPr>
            <a:endParaRPr sz="2600" b="0" i="0" u="none" strike="noStrike" cap="none">
              <a:solidFill>
                <a:srgbClr val="000000"/>
              </a:solidFill>
            </a:endParaRPr>
          </a:p>
          <a:p>
            <a:pPr marL="0" marR="0" lvl="0" indent="-11557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600" b="0" i="0" u="none" strike="noStrike" cap="none">
                <a:solidFill>
                  <a:srgbClr val="000000"/>
                </a:solidFill>
              </a:rPr>
              <a:t>   Sdělení klíčových informací fondu (KID) je k dispozici na </a:t>
            </a:r>
            <a:r>
              <a:rPr lang="cs-CZ" sz="2600" b="0" i="0" u="sng" strike="noStrike" cap="none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https://www.codyainvest.cz/nase-fondy/1-fond-reverznich-hypotek-sicav-a-s</a:t>
            </a:r>
            <a:r>
              <a:rPr lang="cs-CZ" sz="2600" b="0" i="0" u="none" strike="noStrike" cap="none">
                <a:solidFill>
                  <a:srgbClr val="000000"/>
                </a:solidFill>
              </a:rPr>
              <a:t> V listinné podobě lze uvedené informace získat v sídle společnosti CODYA investiční společnost.</a:t>
            </a:r>
            <a:endParaRPr sz="2600"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ct val="100000"/>
              <a:buNone/>
            </a:pPr>
            <a:endParaRPr sz="2600" b="0" i="0" u="none" strike="noStrike" cap="none">
              <a:solidFill>
                <a:srgbClr val="000000"/>
              </a:solidFill>
            </a:endParaRPr>
          </a:p>
          <a:p>
            <a:pPr marL="0" marR="0" lvl="0" indent="-11557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2600" b="0" i="0" u="none" strike="noStrike" cap="none">
                <a:solidFill>
                  <a:srgbClr val="000000"/>
                </a:solidFill>
              </a:rPr>
              <a:t>  Uvedené informace mají pouze informativní charakter a nepředstavují návrh na uzavření smlouvy nebo veřejnou nabídku podle ustanovení občanského zákoníku.</a:t>
            </a:r>
            <a:endParaRPr sz="2600"/>
          </a:p>
          <a:p>
            <a:pPr marL="228600" lvl="0" indent="-1219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400"/>
          </a:p>
        </p:txBody>
      </p:sp>
      <p:sp>
        <p:nvSpPr>
          <p:cNvPr id="291" name="Google Shape;291;p30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>
            <a:spLocks noGrp="1"/>
          </p:cNvSpPr>
          <p:nvPr>
            <p:ph type="title"/>
          </p:nvPr>
        </p:nvSpPr>
        <p:spPr>
          <a:xfrm>
            <a:off x="838200" y="4151672"/>
            <a:ext cx="4463845" cy="208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 SemiBold"/>
              <a:buNone/>
            </a:pPr>
            <a:r>
              <a:rPr lang="cs-CZ"/>
              <a:t>Děkuji za pozornost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xfrm>
            <a:off x="838200" y="1256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</a:pPr>
            <a:r>
              <a:rPr lang="cs-CZ" sz="4000" b="1"/>
              <a:t>Senioři v ČR – důležité statistiky</a:t>
            </a:r>
            <a:endParaRPr sz="4000"/>
          </a:p>
        </p:txBody>
      </p:sp>
      <p:sp>
        <p:nvSpPr>
          <p:cNvPr id="95" name="Google Shape;9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2000"/>
              <a:buNone/>
            </a:pPr>
            <a:r>
              <a:rPr lang="cs-CZ" sz="2000" b="1">
                <a:solidFill>
                  <a:srgbClr val="F16309"/>
                </a:solidFill>
              </a:rPr>
              <a:t>Senioři</a:t>
            </a:r>
            <a:endParaRPr sz="2000"/>
          </a:p>
          <a:p>
            <a:pPr marL="285750" lvl="0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1"/>
              <a:t>Senior dle ČSÚ = každý občan starší 65 let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V roce 2021 = přes 20 % všech obyvatel ČR!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Od roku 2011 úbytek 600.000 ekonomicky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None/>
            </a:pPr>
            <a:r>
              <a:rPr lang="cs-CZ" sz="1800"/>
              <a:t>     aktivních obyvatel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Počet seniorů rychle roste</a:t>
            </a:r>
            <a:endParaRPr/>
          </a:p>
          <a:p>
            <a:pPr marL="228600" lvl="0" indent="-50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961" y="1577477"/>
            <a:ext cx="5529942" cy="432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838200" y="251375"/>
            <a:ext cx="10515600" cy="107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</a:pPr>
            <a:r>
              <a:rPr lang="cs-CZ" sz="4000" b="1"/>
              <a:t>Senioři v ČR – důležité statistiky</a:t>
            </a:r>
            <a:endParaRPr sz="4000"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831675" y="1258975"/>
            <a:ext cx="105156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ct val="74126"/>
              <a:buNone/>
            </a:pPr>
            <a:r>
              <a:rPr lang="cs-CZ" sz="6800" b="1">
                <a:solidFill>
                  <a:srgbClr val="F16309"/>
                </a:solidFill>
              </a:rPr>
              <a:t>Pro koho je reverzní hypotéka vhodná? </a:t>
            </a:r>
            <a:endParaRPr sz="6800"/>
          </a:p>
          <a:p>
            <a:pPr marL="0" lvl="0" indent="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80882"/>
              <a:buNone/>
            </a:pPr>
            <a:r>
              <a:rPr lang="cs-CZ" sz="6800" b="1"/>
              <a:t>Produkt je vhodný pro jednotky procent ze všech seniorů</a:t>
            </a:r>
            <a:endParaRPr sz="6800"/>
          </a:p>
          <a:p>
            <a:pPr marL="685800" lvl="1" indent="-241679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6800"/>
              <a:t> Pouze pro seniory, kteří potřebují peníze a chtějí dožít ve své nemovitosti</a:t>
            </a:r>
            <a:endParaRPr sz="6800"/>
          </a:p>
          <a:p>
            <a:pPr marL="685800" lvl="1" indent="-243775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6800"/>
              <a:t> Odchod do penze poznamenává </a:t>
            </a:r>
            <a:r>
              <a:rPr lang="cs-CZ" sz="6800" b="1"/>
              <a:t>prudký pokles životní úrovně</a:t>
            </a:r>
            <a:endParaRPr sz="6800"/>
          </a:p>
          <a:p>
            <a:pPr marL="685800" lvl="1" indent="-150176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80882"/>
              <a:buNone/>
            </a:pPr>
            <a:endParaRPr sz="6800" b="1"/>
          </a:p>
          <a:p>
            <a:pPr marL="0" lvl="0" indent="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80882"/>
              <a:buNone/>
            </a:pPr>
            <a:r>
              <a:rPr lang="cs-CZ" sz="6800" b="1"/>
              <a:t>Pro cca 1-3 % seniorů</a:t>
            </a:r>
            <a:endParaRPr sz="68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ct val="55881"/>
              <a:buNone/>
            </a:pPr>
            <a:r>
              <a:rPr lang="cs-CZ" sz="6800" b="1">
                <a:solidFill>
                  <a:srgbClr val="E9946A"/>
                </a:solidFill>
              </a:rPr>
              <a:t>=&gt;</a:t>
            </a:r>
            <a:r>
              <a:rPr lang="cs-CZ" sz="6800"/>
              <a:t> Cílíme cca na </a:t>
            </a:r>
            <a:r>
              <a:rPr lang="cs-CZ" sz="6800" b="1"/>
              <a:t>25 000 – 75 000 klientů</a:t>
            </a:r>
            <a:endParaRPr sz="6800"/>
          </a:p>
          <a:p>
            <a:pPr marL="685800" lvl="1" indent="-241679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ct val="100000"/>
              <a:buChar char="▪"/>
            </a:pPr>
            <a:r>
              <a:rPr lang="cs-CZ" sz="6800"/>
              <a:t>Aktuálně 1 reverzní hypotéka = 1,3 mil. Kč</a:t>
            </a:r>
            <a:endParaRPr sz="68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ct val="80882"/>
              <a:buNone/>
            </a:pPr>
            <a:r>
              <a:rPr lang="cs-CZ" sz="6800" b="1">
                <a:solidFill>
                  <a:srgbClr val="E9946A"/>
                </a:solidFill>
              </a:rPr>
              <a:t>=&gt;</a:t>
            </a:r>
            <a:r>
              <a:rPr lang="cs-CZ" sz="6800" b="1">
                <a:solidFill>
                  <a:schemeClr val="accent2"/>
                </a:solidFill>
              </a:rPr>
              <a:t> </a:t>
            </a:r>
            <a:r>
              <a:rPr lang="cs-CZ" sz="6800" b="1"/>
              <a:t>potenciální trh 25- 75 mld. Kč</a:t>
            </a:r>
            <a:endParaRPr sz="6800"/>
          </a:p>
          <a:p>
            <a:pPr marL="457200" lvl="1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None/>
            </a:pPr>
            <a:endParaRPr sz="1900"/>
          </a:p>
          <a:p>
            <a:pPr marL="228600" lvl="0" indent="-17081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>
            <a:spLocks noGrp="1"/>
          </p:cNvSpPr>
          <p:nvPr>
            <p:ph type="title"/>
          </p:nvPr>
        </p:nvSpPr>
        <p:spPr>
          <a:xfrm>
            <a:off x="632033" y="186350"/>
            <a:ext cx="10737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br>
              <a:rPr lang="cs-CZ" sz="4400" b="1">
                <a:latin typeface="Arial"/>
                <a:ea typeface="Arial"/>
                <a:cs typeface="Arial"/>
                <a:sym typeface="Arial"/>
              </a:rPr>
            </a:br>
            <a:r>
              <a:rPr lang="cs-CZ" sz="4400" b="1"/>
              <a:t>Reverzní hypotéka v ČR – shrnutí aktuální situace na trhu </a:t>
            </a:r>
            <a:br>
              <a:rPr lang="cs-CZ" sz="4400" b="1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10" name="Google Shape;110;p8"/>
          <p:cNvSpPr txBox="1">
            <a:spLocks noGrp="1"/>
          </p:cNvSpPr>
          <p:nvPr>
            <p:ph type="body" idx="1"/>
          </p:nvPr>
        </p:nvSpPr>
        <p:spPr>
          <a:xfrm>
            <a:off x="838200" y="1628503"/>
            <a:ext cx="10996748" cy="472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ct val="123636"/>
              <a:buNone/>
            </a:pPr>
            <a:r>
              <a:rPr lang="cs-CZ" sz="5500" b="1">
                <a:solidFill>
                  <a:schemeClr val="accent2"/>
                </a:solidFill>
              </a:rPr>
              <a:t>=&gt;</a:t>
            </a:r>
            <a:r>
              <a:rPr lang="cs-CZ" sz="7200" b="1"/>
              <a:t> FINEMO.CZ první a dosud jediná společnost, která reverzní hypotéku poskytuje!</a:t>
            </a:r>
            <a:endParaRPr sz="7200"/>
          </a:p>
          <a:p>
            <a:pPr marL="228600" lvl="0" indent="-2286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7200"/>
              <a:t>Ca </a:t>
            </a:r>
            <a:r>
              <a:rPr lang="cs-CZ" sz="7200" b="1"/>
              <a:t>2,4 mil. důchodců </a:t>
            </a:r>
            <a:r>
              <a:rPr lang="cs-CZ" sz="7200"/>
              <a:t>pobírajících starobní důchod (rostoucí trend)</a:t>
            </a:r>
            <a:endParaRPr sz="7200"/>
          </a:p>
          <a:p>
            <a:pPr marL="228600" lvl="0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7200"/>
              <a:t>Ca </a:t>
            </a:r>
            <a:r>
              <a:rPr lang="cs-CZ" sz="7200" b="1"/>
              <a:t>70 % z nich vlastní dům/byt </a:t>
            </a:r>
            <a:r>
              <a:rPr lang="cs-CZ" sz="7200"/>
              <a:t>(rostoucí trend), ukazatel nadprůměrný v EU</a:t>
            </a:r>
            <a:endParaRPr sz="7200" b="1"/>
          </a:p>
          <a:p>
            <a:pPr marL="228600" lvl="0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7200"/>
              <a:t>Ca </a:t>
            </a:r>
            <a:r>
              <a:rPr lang="cs-CZ" sz="7200" b="1"/>
              <a:t>560 tis. pracujících důchodců </a:t>
            </a:r>
            <a:r>
              <a:rPr lang="cs-CZ" sz="7200"/>
              <a:t>(ca 11 % ze všech zaměstnanců)</a:t>
            </a:r>
            <a:endParaRPr sz="7200"/>
          </a:p>
          <a:p>
            <a:pPr marL="228600" lvl="0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7200"/>
              <a:t>Ca </a:t>
            </a:r>
            <a:r>
              <a:rPr lang="cs-CZ" sz="7200" b="1"/>
              <a:t>21.080 Kč</a:t>
            </a:r>
            <a:r>
              <a:rPr lang="cs-CZ" sz="7200"/>
              <a:t> činí </a:t>
            </a:r>
            <a:r>
              <a:rPr lang="cs-CZ" sz="7200" b="1"/>
              <a:t>průměrný důchod </a:t>
            </a:r>
            <a:r>
              <a:rPr lang="cs-CZ" sz="7200"/>
              <a:t>(reálné důchody s klesajícím trendem), odchod do penze poznamenává </a:t>
            </a:r>
            <a:r>
              <a:rPr lang="cs-CZ" sz="7200" b="1"/>
              <a:t>prudký pokles životní úrovně </a:t>
            </a:r>
            <a:endParaRPr sz="7200"/>
          </a:p>
          <a:p>
            <a:pPr marL="0" lvl="0" indent="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94444"/>
              <a:buNone/>
            </a:pPr>
            <a:r>
              <a:rPr lang="cs-CZ" sz="7200" b="1">
                <a:solidFill>
                  <a:srgbClr val="E86025"/>
                </a:solidFill>
              </a:rPr>
              <a:t>	</a:t>
            </a:r>
            <a:r>
              <a:rPr lang="cs-CZ" sz="5500" b="1">
                <a:solidFill>
                  <a:schemeClr val="accent2"/>
                </a:solidFill>
              </a:rPr>
              <a:t>=&gt;</a:t>
            </a:r>
            <a:r>
              <a:rPr lang="cs-CZ" sz="7200" b="1"/>
              <a:t> V porovnání s jinými zeměmi EU je ČR ideální kandidát pro reverzní hypotéku! </a:t>
            </a:r>
            <a:endParaRPr sz="7200"/>
          </a:p>
          <a:p>
            <a:pPr marL="228600" lvl="0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7200"/>
              <a:t>Produkt </a:t>
            </a:r>
            <a:r>
              <a:rPr lang="cs-CZ" sz="7200" b="1"/>
              <a:t>budí silné emoce </a:t>
            </a:r>
            <a:r>
              <a:rPr lang="cs-CZ" sz="7200"/>
              <a:t>a zájem veřejnosti, jelikož se jedná o nový produkt v ČR, který bývá chybně pochopen a dochází k „uvolnění“ kapitálu z nemovitosti / méně peněz pro pozůstalé</a:t>
            </a:r>
            <a:endParaRPr sz="7200"/>
          </a:p>
          <a:p>
            <a:pPr marL="685800" lvl="1" indent="-23495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7200"/>
              <a:t>Cílí pouze na 1-3 % seniorů = pro 97 % seniorů toto není vhodný produkt</a:t>
            </a:r>
            <a:endParaRPr sz="72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>
            <a:spLocks noGrp="1"/>
          </p:cNvSpPr>
          <p:nvPr>
            <p:ph type="title"/>
          </p:nvPr>
        </p:nvSpPr>
        <p:spPr>
          <a:xfrm>
            <a:off x="838200" y="1857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ADE4"/>
              </a:buClr>
              <a:buSzPct val="100000"/>
              <a:buFont typeface="Arial"/>
              <a:buNone/>
            </a:pPr>
            <a:br>
              <a:rPr lang="cs-CZ" sz="4400" b="1">
                <a:solidFill>
                  <a:srgbClr val="29ADE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4400" b="1"/>
              <a:t>Reverzní hypotéka v ČR – očekávání trhu za 10 let</a:t>
            </a:r>
            <a:br>
              <a:rPr lang="cs-CZ" sz="4400" b="1">
                <a:solidFill>
                  <a:srgbClr val="29ADE4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7200" b="1"/>
              <a:t>Reverzní hypotéka = běžný produkt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7200"/>
              <a:t>postupné stárnutí obyvatelstva (růst počtu lidí ve věku 60 let a starších)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7200"/>
              <a:t>nízká výše důchodů vyplácených státem vs. životní náklady seniorů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7200"/>
              <a:t>velký počet seniorů, kteří jsou majitelé nemovitosti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7200"/>
              <a:t>trend užívat si ve stáří aktivního života</a:t>
            </a:r>
            <a:endParaRPr sz="7200" b="1"/>
          </a:p>
          <a:p>
            <a:pPr marL="228600" lvl="0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7200" b="1"/>
              <a:t>Velikost trhu cca 25 až 75 tisíc reverzních </a:t>
            </a:r>
            <a:r>
              <a:rPr lang="cs-CZ" sz="7200"/>
              <a:t>hypoték, až tisíce nových smluv ročně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7200"/>
              <a:t>V ČR v té době min. 2,5 mil. důchodců,  z toho 1 – 3  % bude mít reverzní hypotéku, což je ca 25 000 – 75 000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00000"/>
              <a:buFont typeface="Noto Sans Symbols"/>
              <a:buChar char="▪"/>
            </a:pPr>
            <a:r>
              <a:rPr lang="cs-CZ" sz="7200"/>
              <a:t>Trh silně regulovaný – ČNB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ct val="130908"/>
              <a:buNone/>
            </a:pPr>
            <a:r>
              <a:rPr lang="cs-CZ" sz="5500" b="1">
                <a:solidFill>
                  <a:schemeClr val="accent2"/>
                </a:solidFill>
              </a:rPr>
              <a:t>=&gt;</a:t>
            </a:r>
            <a:r>
              <a:rPr lang="cs-CZ" sz="7200"/>
              <a:t> </a:t>
            </a:r>
            <a:r>
              <a:rPr lang="cs-CZ" sz="7200" b="1"/>
              <a:t>FINEMO.CZ – 10 </a:t>
            </a:r>
            <a:r>
              <a:rPr lang="cs-CZ" sz="7200" b="1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cs-CZ" sz="7200" b="1"/>
              <a:t> 20% podíl na trhu reverzních hypoték v ČR</a:t>
            </a:r>
            <a:endParaRPr/>
          </a:p>
          <a:p>
            <a:pPr marL="228600" lvl="0" indent="-184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7750" y="1115925"/>
            <a:ext cx="2399775" cy="239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38200" y="202625"/>
            <a:ext cx="10992600" cy="114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</a:pPr>
            <a:r>
              <a:rPr lang="cs-CZ" sz="4000" b="1"/>
              <a:t>Reverzní hypotéka od FINEMO.CZ</a:t>
            </a:r>
            <a:endParaRPr sz="4000"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838199" y="1419498"/>
            <a:ext cx="6851469" cy="475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1"/>
              <a:t>Pravidelně nesplácený, doživotní hypoteční úvěr pro seniory 60 let a starší</a:t>
            </a:r>
            <a:endParaRPr sz="1800" b="1"/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1"/>
              <a:t>Úvěr zajištěný zástavním právem zapsaným v katastru nemovitostí ve prospěch FINEMO.CZ</a:t>
            </a:r>
            <a:endParaRPr sz="1800"/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Úvěr vyplácen najednou nebo postupně, umožňuje seniorům nadále důstojně žít ve své nemovitosti a vlastnit ji</a:t>
            </a:r>
            <a:endParaRPr sz="1800"/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Senior má za povinnost se o nemovitost řádně starat, zůstává jejím majitelem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Splacení úvěru včetně úroků až po smrti seniora</a:t>
            </a:r>
            <a:endParaRPr sz="1800"/>
          </a:p>
          <a:p>
            <a:pPr marL="22860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Senior může úvěr kdykoliv předčasně splatit</a:t>
            </a:r>
            <a:endParaRPr sz="1800"/>
          </a:p>
          <a:p>
            <a:pPr marL="0" lvl="0" indent="0" algn="l" rtl="0">
              <a:lnSpc>
                <a:spcPct val="110000"/>
              </a:lnSpc>
              <a:spcBef>
                <a:spcPts val="2200"/>
              </a:spcBef>
              <a:spcAft>
                <a:spcPts val="0"/>
              </a:spcAft>
              <a:buClr>
                <a:srgbClr val="E86025"/>
              </a:buClr>
              <a:buSzPts val="1800"/>
              <a:buNone/>
            </a:pPr>
            <a:endParaRPr sz="1800" b="1"/>
          </a:p>
        </p:txBody>
      </p:sp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  <p:graphicFrame>
        <p:nvGraphicFramePr>
          <p:cNvPr id="127" name="Google Shape;127;p6"/>
          <p:cNvGraphicFramePr/>
          <p:nvPr/>
        </p:nvGraphicFramePr>
        <p:xfrm>
          <a:off x="7515496" y="1419498"/>
          <a:ext cx="4315250" cy="4659900"/>
        </p:xfrm>
        <a:graphic>
          <a:graphicData uri="http://schemas.openxmlformats.org/drawingml/2006/table">
            <a:tbl>
              <a:tblPr firstRow="1" bandRow="1">
                <a:noFill/>
                <a:tableStyleId>{364C52A1-E3E7-4A77-9B1F-969E9F0D47A3}</a:tableStyleId>
              </a:tblPr>
              <a:tblGrid>
                <a:gridCol w="215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u="none" strike="noStrike" cap="none"/>
                        <a:t>Věk klienta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u="none" strike="noStrike" cap="none"/>
                        <a:t>Průměrná výše úvěru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u="none" strike="noStrike" cap="none"/>
                        <a:t>(v procentech z ceny nemovitosti)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s-CZ" sz="2400" b="1" u="none" strike="noStrike" cap="none">
                          <a:solidFill>
                            <a:srgbClr val="3F3F3F"/>
                          </a:solidFill>
                        </a:rPr>
                        <a:t>60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s-CZ" sz="2400" b="1" u="none" strike="noStrike" cap="none">
                          <a:solidFill>
                            <a:srgbClr val="3F3F3F"/>
                          </a:solidFill>
                        </a:rPr>
                        <a:t>Ca. 15 %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s-CZ" sz="2400" b="1" u="none" strike="noStrike" cap="none">
                          <a:solidFill>
                            <a:srgbClr val="3F3F3F"/>
                          </a:solidFill>
                        </a:rPr>
                        <a:t>70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s-CZ" sz="2400" b="1" u="none" strike="noStrike" cap="none">
                          <a:solidFill>
                            <a:srgbClr val="3F3F3F"/>
                          </a:solidFill>
                        </a:rPr>
                        <a:t>Ca. 25 %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s-CZ" sz="2400" b="1" u="none" strike="noStrike" cap="none">
                          <a:solidFill>
                            <a:srgbClr val="3F3F3F"/>
                          </a:solidFill>
                        </a:rPr>
                        <a:t>80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s-CZ" sz="2400" b="1" u="none" strike="noStrike" cap="none">
                          <a:solidFill>
                            <a:srgbClr val="3F3F3F"/>
                          </a:solidFill>
                        </a:rPr>
                        <a:t>Ca. 45 %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s-CZ" sz="2400" b="1" u="none" strike="noStrike" cap="none">
                          <a:solidFill>
                            <a:srgbClr val="3F3F3F"/>
                          </a:solidFill>
                        </a:rPr>
                        <a:t>85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s-CZ" sz="2400" b="1" u="none" strike="noStrike" cap="none">
                          <a:solidFill>
                            <a:srgbClr val="3F3F3F"/>
                          </a:solidFill>
                        </a:rPr>
                        <a:t>Ca. 50 %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7"/>
          <p:cNvGraphicFramePr/>
          <p:nvPr/>
        </p:nvGraphicFramePr>
        <p:xfrm>
          <a:off x="5199017" y="1302954"/>
          <a:ext cx="6858348" cy="4874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858348" imgH="4874009" progId="AcroExch.Document.DC">
                  <p:embed/>
                </p:oleObj>
              </mc:Choice>
              <mc:Fallback>
                <p:oleObj r:id="rId3" imgW="6858348" imgH="4874009" progId="AcroExch.Document.DC">
                  <p:embed/>
                  <p:pic>
                    <p:nvPicPr>
                      <p:cNvPr id="132" name="Google Shape;132;p7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5199017" y="1302954"/>
                        <a:ext cx="6858348" cy="48740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756950" y="235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br>
              <a:rPr lang="cs-CZ" sz="4400" b="1">
                <a:latin typeface="Arial"/>
                <a:ea typeface="Arial"/>
                <a:cs typeface="Arial"/>
                <a:sym typeface="Arial"/>
              </a:rPr>
            </a:br>
            <a:r>
              <a:rPr lang="cs-CZ" sz="4400" b="1"/>
              <a:t>Renta z nemovitosti od FINEMO.CZ vzorový příklad</a:t>
            </a:r>
            <a:br>
              <a:rPr lang="cs-CZ" sz="4400" b="1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2415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Muž 75 let</a:t>
            </a:r>
            <a:endParaRPr sz="180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Cena nemovitosti 3 mil. Kč</a:t>
            </a:r>
            <a:endParaRPr sz="180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Jednorázová Renta ve výši 800 tis. Kč</a:t>
            </a:r>
            <a:endParaRPr sz="180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Uvažujeme neměnnou cenu nemovitosti</a:t>
            </a:r>
            <a:endParaRPr sz="180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1"/>
              <a:t>Nemovitost vlastní klient</a:t>
            </a:r>
            <a:endParaRPr sz="180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FINEMO.CZ pouze zástavní právo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838200" y="181001"/>
            <a:ext cx="10515600" cy="103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 SemiBold"/>
              <a:buNone/>
            </a:pPr>
            <a:r>
              <a:rPr lang="cs-CZ" sz="4000" b="1"/>
              <a:t>LOAN vs. SALE</a:t>
            </a:r>
            <a:endParaRPr sz="4000"/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1"/>
          </p:nvPr>
        </p:nvSpPr>
        <p:spPr>
          <a:xfrm>
            <a:off x="640767" y="1064623"/>
            <a:ext cx="5956663" cy="472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None/>
            </a:pPr>
            <a:r>
              <a:rPr lang="cs-CZ" sz="1800" b="1"/>
              <a:t>LOAN model </a:t>
            </a:r>
            <a:endParaRPr sz="1800"/>
          </a:p>
          <a:p>
            <a:pPr marL="68580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1"/>
              <a:t>REVERZNÍ HYPOTÉKA = pravidelně nesplácený, doživotní hypoteční úvěr zajištěný zástavním právem zapsaným v katastru nemovitostí </a:t>
            </a:r>
            <a:endParaRPr sz="1800"/>
          </a:p>
          <a:p>
            <a:pPr marL="68580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FINEMO.CZ předepisuje pouze úroky  + počáteční poplatek za zpracování</a:t>
            </a:r>
            <a:endParaRPr sz="1800"/>
          </a:p>
          <a:p>
            <a:pPr marL="68580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Rozdíl mezi úvěrem a hodnotou nemovitosti zbyde na seniora či jeho dědice</a:t>
            </a:r>
            <a:endParaRPr sz="1800"/>
          </a:p>
          <a:p>
            <a:pPr marL="68580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Silně regulovaný business</a:t>
            </a:r>
            <a:endParaRPr sz="1800"/>
          </a:p>
          <a:p>
            <a:pPr marL="114300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ČNB</a:t>
            </a:r>
            <a:endParaRPr sz="1800"/>
          </a:p>
          <a:p>
            <a:pPr marL="114300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Zákon o spotřebitelském úvěru</a:t>
            </a:r>
            <a:endParaRPr sz="1800"/>
          </a:p>
          <a:p>
            <a:pPr marL="68580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/>
              <a:t>Poskytuje pouze FINEMO.CZ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1"/>
              <a:t>Nikdy nevlastníme nemovitost</a:t>
            </a:r>
            <a:endParaRPr sz="1800" b="1"/>
          </a:p>
          <a:p>
            <a:pPr marL="228600" lvl="0" indent="-1143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143" name="Google Shape;143;p10"/>
          <p:cNvSpPr txBox="1">
            <a:spLocks noGrp="1"/>
          </p:cNvSpPr>
          <p:nvPr>
            <p:ph type="sldNum" idx="12"/>
          </p:nvPr>
        </p:nvSpPr>
        <p:spPr>
          <a:xfrm>
            <a:off x="93141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  <p:sp>
        <p:nvSpPr>
          <p:cNvPr id="144" name="Google Shape;144;p10"/>
          <p:cNvSpPr txBox="1"/>
          <p:nvPr/>
        </p:nvSpPr>
        <p:spPr>
          <a:xfrm>
            <a:off x="5982665" y="1022312"/>
            <a:ext cx="60747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SALE model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Prodej nemovitosti s věcným břemenem dožití ve     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prospěch prodávajícího 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V případě nárůstu hodnoty nemovitosti realizuje  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rozdíl kupující, na seniora ani dědice nic nezbyde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Problematické je obsáhnout všechna práva v 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rámci věcného břemena užívání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Problém v případě exekuce na majetek    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kupujícího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Produkt není regulován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Poskytují právníci, notáři, podnikatelé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025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1FRH">
      <a:dk1>
        <a:srgbClr val="000000"/>
      </a:dk1>
      <a:lt1>
        <a:srgbClr val="FFFFFF"/>
      </a:lt1>
      <a:dk2>
        <a:srgbClr val="00313B"/>
      </a:dk2>
      <a:lt2>
        <a:srgbClr val="E7E6E6"/>
      </a:lt2>
      <a:accent1>
        <a:srgbClr val="6BABE0"/>
      </a:accent1>
      <a:accent2>
        <a:srgbClr val="C7561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2489</Words>
  <Application>Microsoft Office PowerPoint</Application>
  <PresentationFormat>Širokoúhlá obrazovka</PresentationFormat>
  <Paragraphs>289</Paragraphs>
  <Slides>27</Slides>
  <Notes>27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Noto Sans Symbols</vt:lpstr>
      <vt:lpstr>Arial</vt:lpstr>
      <vt:lpstr>Open Sans</vt:lpstr>
      <vt:lpstr>Calibri</vt:lpstr>
      <vt:lpstr>Open Sans SemiBold</vt:lpstr>
      <vt:lpstr>Mangal</vt:lpstr>
      <vt:lpstr>Motiv Office</vt:lpstr>
      <vt:lpstr>AcroExch.Document.DC</vt:lpstr>
      <vt:lpstr>Představení a podmínky spolupráce v roce 2025</vt:lpstr>
      <vt:lpstr>Obsah</vt:lpstr>
      <vt:lpstr>Senioři v ČR – důležité statistiky</vt:lpstr>
      <vt:lpstr>Senioři v ČR – důležité statistiky</vt:lpstr>
      <vt:lpstr> Reverzní hypotéka v ČR – shrnutí aktuální situace na trhu  </vt:lpstr>
      <vt:lpstr> Reverzní hypotéka v ČR – očekávání trhu za 10 let </vt:lpstr>
      <vt:lpstr>Reverzní hypotéka od FINEMO.CZ</vt:lpstr>
      <vt:lpstr> Renta z nemovitosti od FINEMO.CZ vzorový příklad </vt:lpstr>
      <vt:lpstr>LOAN vs. SALE</vt:lpstr>
      <vt:lpstr>FINEMO.CZ – poskytnuté a přijaté úvěry</vt:lpstr>
      <vt:lpstr>Úvěry poskytovány v souladu s etikou</vt:lpstr>
      <vt:lpstr> Naši klienti </vt:lpstr>
      <vt:lpstr>  Renta z nemovitosti – využití v ČR a zahraničí  </vt:lpstr>
      <vt:lpstr>FINEMO.CZ – od založení po vznik fondu</vt:lpstr>
      <vt:lpstr> 1. fond reverzních    hypoték SICAV, a.s</vt:lpstr>
      <vt:lpstr>    1. fond reverzních hypoték SICAV, a.s. - úvod  </vt:lpstr>
      <vt:lpstr>Investiční přístup </vt:lpstr>
      <vt:lpstr> Podmínky pro 2025 </vt:lpstr>
      <vt:lpstr>Zajištění úvěrů - porovnání s HZL</vt:lpstr>
      <vt:lpstr>  Vývoj hodnoty – srovnání s nemovit. fondy </vt:lpstr>
      <vt:lpstr>Transparentní a unikátní koncept</vt:lpstr>
      <vt:lpstr> Reporting 1. fondu reverzních hypoték </vt:lpstr>
      <vt:lpstr> Proč s námi spolupracovat - pro distributory </vt:lpstr>
      <vt:lpstr>Sledujte nás online</vt:lpstr>
      <vt:lpstr> Budeme se těšit na osobní setkání </vt:lpstr>
      <vt:lpstr> Upozornění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Jakub H</dc:creator>
  <cp:lastModifiedBy>Klára Kvasničková</cp:lastModifiedBy>
  <cp:revision>4</cp:revision>
  <dcterms:created xsi:type="dcterms:W3CDTF">2024-05-03T08:18:48Z</dcterms:created>
  <dcterms:modified xsi:type="dcterms:W3CDTF">2025-03-10T09:08:36Z</dcterms:modified>
</cp:coreProperties>
</file>